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7.xml" ContentType="application/vnd.openxmlformats-officedocument.presentationml.slide+xml"/>
  <Override PartName="/ppt/slides/slide4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210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1pPr>
    <a:lvl2pPr marL="0" marR="0" indent="457200" algn="ctr" defTabSz="914400" rtl="0" fontAlgn="auto" latinLnBrk="0" hangingPunct="0">
      <a:lnSpc>
        <a:spcPct val="100000"/>
      </a:lnSpc>
      <a:spcBef>
        <a:spcPts val="210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2pPr>
    <a:lvl3pPr marL="0" marR="0" indent="914400" algn="ctr" defTabSz="914400" rtl="0" fontAlgn="auto" latinLnBrk="0" hangingPunct="0">
      <a:lnSpc>
        <a:spcPct val="100000"/>
      </a:lnSpc>
      <a:spcBef>
        <a:spcPts val="210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3pPr>
    <a:lvl4pPr marL="0" marR="0" indent="1371600" algn="ctr" defTabSz="914400" rtl="0" fontAlgn="auto" latinLnBrk="0" hangingPunct="0">
      <a:lnSpc>
        <a:spcPct val="100000"/>
      </a:lnSpc>
      <a:spcBef>
        <a:spcPts val="210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4pPr>
    <a:lvl5pPr marL="0" marR="0" indent="1828800" algn="ctr" defTabSz="914400" rtl="0" fontAlgn="auto" latinLnBrk="0" hangingPunct="0">
      <a:lnSpc>
        <a:spcPct val="100000"/>
      </a:lnSpc>
      <a:spcBef>
        <a:spcPts val="210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5pPr>
    <a:lvl6pPr marL="0" marR="0" indent="2286000" algn="ctr" defTabSz="914400" rtl="0" fontAlgn="auto" latinLnBrk="0" hangingPunct="0">
      <a:lnSpc>
        <a:spcPct val="100000"/>
      </a:lnSpc>
      <a:spcBef>
        <a:spcPts val="210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6pPr>
    <a:lvl7pPr marL="0" marR="0" indent="2743200" algn="ctr" defTabSz="914400" rtl="0" fontAlgn="auto" latinLnBrk="0" hangingPunct="0">
      <a:lnSpc>
        <a:spcPct val="100000"/>
      </a:lnSpc>
      <a:spcBef>
        <a:spcPts val="210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7pPr>
    <a:lvl8pPr marL="0" marR="0" indent="3200400" algn="ctr" defTabSz="914400" rtl="0" fontAlgn="auto" latinLnBrk="0" hangingPunct="0">
      <a:lnSpc>
        <a:spcPct val="100000"/>
      </a:lnSpc>
      <a:spcBef>
        <a:spcPts val="210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8pPr>
    <a:lvl9pPr marL="0" marR="0" indent="3657600" algn="ctr" defTabSz="914400" rtl="0" fontAlgn="auto" latinLnBrk="0" hangingPunct="0">
      <a:lnSpc>
        <a:spcPct val="100000"/>
      </a:lnSpc>
      <a:spcBef>
        <a:spcPts val="210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DDD"/>
          </a:solidFill>
        </a:fill>
      </a:tcStyle>
    </a:wholeTbl>
    <a:band2H>
      <a:tcTxStyle/>
      <a:tcStyle>
        <a:tcBdr/>
        <a:fill>
          <a:solidFill>
            <a:srgbClr val="E6EFE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E4E9"/>
          </a:solidFill>
        </a:fill>
      </a:tcStyle>
    </a:wholeTbl>
    <a:band2H>
      <a:tcTxStyle/>
      <a:tcStyle>
        <a:tcBdr/>
        <a:fill>
          <a:solidFill>
            <a:srgbClr val="F1F2F4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1D9"/>
          </a:solidFill>
        </a:fill>
      </a:tcStyle>
    </a:wholeTbl>
    <a:band2H>
      <a:tcTxStyle/>
      <a:tcStyle>
        <a:tcBdr/>
        <a:fill>
          <a:solidFill>
            <a:srgbClr val="E7E9ED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3366"/>
              </a:solidFill>
              <a:prstDash val="solid"/>
              <a:round/>
            </a:ln>
          </a:top>
          <a:bottom>
            <a:ln w="254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3366"/>
              </a:solidFill>
              <a:prstDash val="solid"/>
              <a:round/>
            </a:ln>
          </a:top>
          <a:bottom>
            <a:ln w="254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2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5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629400" y="381000"/>
            <a:ext cx="2057400" cy="5715000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381000"/>
            <a:ext cx="6019800" cy="5715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i="0" cap="all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  <a:lvl2pPr marL="0" indent="457200">
              <a:buSzTx/>
              <a:buNone/>
              <a:defRPr sz="2000"/>
            </a:lvl2pPr>
            <a:lvl3pPr marL="0" indent="914400">
              <a:buSzTx/>
              <a:buNone/>
              <a:defRPr sz="2000"/>
            </a:lvl3pPr>
            <a:lvl4pPr marL="0" indent="1371600">
              <a:buSzTx/>
              <a:buNone/>
              <a:defRPr sz="2000"/>
            </a:lvl4pPr>
            <a:lvl5pPr marL="0" indent="1828800"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buClr>
                <a:srgbClr val="00CCFF"/>
              </a:buClr>
              <a:buSzPct val="65000"/>
              <a:buChar char="■"/>
              <a:defRPr sz="2800"/>
            </a:lvl1pPr>
            <a:lvl2pPr marL="790575" indent="-333375">
              <a:spcBef>
                <a:spcPts val="600"/>
              </a:spcBef>
              <a:buClr>
                <a:srgbClr val="00CCFF"/>
              </a:buClr>
              <a:defRPr sz="2800"/>
            </a:lvl2pPr>
            <a:lvl3pPr marL="1234439" indent="-320039">
              <a:spcBef>
                <a:spcPts val="600"/>
              </a:spcBef>
              <a:buClr>
                <a:srgbClr val="00CCFF"/>
              </a:buClr>
              <a:defRPr sz="2800"/>
            </a:lvl3pPr>
            <a:lvl4pPr marL="1727200" indent="-355600">
              <a:spcBef>
                <a:spcPts val="600"/>
              </a:spcBef>
              <a:buClr>
                <a:srgbClr val="00CCFF"/>
              </a:buClr>
              <a:defRPr sz="2800"/>
            </a:lvl4pPr>
            <a:lvl5pPr marL="2184400" indent="-355600">
              <a:spcBef>
                <a:spcPts val="600"/>
              </a:spcBef>
              <a:buClr>
                <a:srgbClr val="00CCFF"/>
              </a:buClr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>
              <a:spcBef>
                <a:spcPts val="500"/>
              </a:spcBef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>
              <a:spcBef>
                <a:spcPts val="500"/>
              </a:spcBef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5344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598805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spcBef>
                <a:spcPts val="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1pPr>
      <a:lvl2pPr marL="640896" marR="0" indent="-183696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1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2pPr>
      <a:lvl3pPr marL="1085850" marR="0" indent="-17145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1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3pPr>
      <a:lvl4pPr marL="1577339" marR="0" indent="-205739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1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4pPr>
      <a:lvl5pPr marL="2034539" marR="0" indent="-205739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1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5pPr>
      <a:lvl6pPr marL="2491739" marR="0" indent="-205739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1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6pPr>
      <a:lvl7pPr marL="2948939" marR="0" indent="-205739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1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7pPr>
      <a:lvl8pPr marL="3406140" marR="0" indent="-20574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1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8pPr>
      <a:lvl9pPr marL="3863340" marR="0" indent="-20574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1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ecanfigurethisout.org/NANO/lecture_notes/Bleeding_edge_nanomechanics_Supporting_materials.htm%23Stickybot/NANO/lecture_notes/Bleeding_edge_nanomechanics_Supporting_materials.htm%23Thielcke" TargetMode="Externa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hyperlink" Target="https://wecanfigurethisout.org/NANO/lecture_notes/Bleeding_edge_nanomechanics_Supporting_materials.htm%23Stickybot/NANO/lecture_notes/Bleeding_edge_nanomechanics_Supporting_materials.htm%23Shirtcliffe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ecanfigurethisout.org/NANO/lecture_notes/Bleeding_edge_nanomechanics_Supporting_materials.htm%23Micronit_Microfluidics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hyperlink" Target="https://wecanfigurethisout.org/NANO/lecture_notes/Bleeding_edge_nanomechanics_Supporting_materials.htm%23DNA_scaffolding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3" Type="http://schemas.openxmlformats.org/officeDocument/2006/relationships/hyperlink" Target="https://wecanfigurethisout.org/NANO/lecture_notes/Bleeding_edge_nanomechanics_Supporting_materials.htm%23DNA_origami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3" Type="http://schemas.openxmlformats.org/officeDocument/2006/relationships/hyperlink" Target="https://wecanfigurethisout.org/NANO/lecture_notes/Bleeding_edge_nanomechanics_Supporting_materials.htm%23DNA_origami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ecanfigurethisout.org/NANO/lecture_notes/Bleeding_edge_nanomechanics_Supporting_materials.htm%23dna_computing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ecanfigurethisout.org/NANO/lecture_notes/Bleeding_edge_nanomechanics_Supporting_materials.htm%23beanstalk" TargetMode="External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npl.washington.edu/AV/altvw109.html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ecanfigurethisout.org/NANO/lecture_notes/Bleeding_edge_nanomechanics_Supporting_materials.htm%23Stickybot" TargetMode="Externa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13" name="Rectangle 2"/>
          <p:cNvSpPr txBox="1">
            <a:spLocks noGrp="1"/>
          </p:cNvSpPr>
          <p:nvPr>
            <p:ph type="title"/>
          </p:nvPr>
        </p:nvSpPr>
        <p:spPr>
          <a:xfrm>
            <a:off x="304800" y="38100"/>
            <a:ext cx="8534400" cy="1279003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CC00"/>
                </a:solidFill>
              </a:defRPr>
            </a:pPr>
            <a:r>
              <a:t>The Bleeding Edge – Part I: </a:t>
            </a:r>
            <a:br/>
            <a:r>
              <a:rPr sz="900"/>
              <a:t/>
            </a:r>
            <a:br>
              <a:rPr sz="900"/>
            </a:br>
            <a:r>
              <a:rPr>
                <a:solidFill>
                  <a:srgbClr val="FFFFFF"/>
                </a:solidFill>
              </a:rPr>
              <a:t>Emerging Applications of Nano</a:t>
            </a:r>
            <a:r>
              <a:rPr u="sng">
                <a:solidFill>
                  <a:srgbClr val="FFFFFF"/>
                </a:solidFill>
              </a:rPr>
              <a:t>mechanics</a:t>
            </a:r>
          </a:p>
        </p:txBody>
      </p:sp>
      <p:sp>
        <p:nvSpPr>
          <p:cNvPr id="114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1524000"/>
            <a:ext cx="8991600" cy="4860620"/>
          </a:xfrm>
          <a:prstGeom prst="rect">
            <a:avLst/>
          </a:prstGeom>
        </p:spPr>
        <p:txBody>
          <a:bodyPr/>
          <a:lstStyle/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It's called bleeding edge because it's science trying to make the leap into technology</a:t>
            </a:r>
          </a:p>
          <a:p>
            <a:pPr defTabSz="457200">
              <a:spcBef>
                <a:spcPts val="100"/>
              </a:spcBef>
              <a:defRPr sz="8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600"/>
              <a:t>And those of us working in such fields often feel bloodied in such attempts</a:t>
            </a:r>
            <a:r>
              <a:t>!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We can’t possibly cover the whole “bleeding edge” in one day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Today I'll highlight just 3 areas where nanomechanics might bring radical change: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1) </a:t>
            </a:r>
            <a:r>
              <a:rPr b="1"/>
              <a:t>Walking on the walls:</a:t>
            </a:r>
            <a:r>
              <a:t>  Exploiting nano surface effects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2) </a:t>
            </a:r>
            <a:r>
              <a:rPr b="1"/>
              <a:t>DNA Erector Sets:</a:t>
            </a:r>
            <a:r>
              <a:t>  The key to non-biological self-assembly?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3) </a:t>
            </a:r>
            <a:r>
              <a:rPr b="1"/>
              <a:t>The Beanstalk:</a:t>
            </a:r>
            <a:r>
              <a:t>  A real stairway to the heavens?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Source:  http://www.airspacemag.com/space/orbital-inspectors-180953376/?page=1&amp;no-ist</a:t>
            </a:r>
          </a:p>
        </p:txBody>
      </p:sp>
      <p:sp>
        <p:nvSpPr>
          <p:cNvPr id="546" name="Rectangle 2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8686800" cy="533400"/>
          </a:xfrm>
          <a:prstGeom prst="rect">
            <a:avLst/>
          </a:prstGeom>
        </p:spPr>
        <p:txBody>
          <a:bodyPr/>
          <a:lstStyle/>
          <a:p>
            <a:r>
              <a:t>NASA's planned use for Son of Stickybot:</a:t>
            </a:r>
          </a:p>
        </p:txBody>
      </p:sp>
      <p:sp>
        <p:nvSpPr>
          <p:cNvPr id="547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838200"/>
            <a:ext cx="8839200" cy="5943600"/>
          </a:xfrm>
          <a:prstGeom prst="rect">
            <a:avLst/>
          </a:prstGeom>
        </p:spPr>
        <p:txBody>
          <a:bodyPr/>
          <a:lstStyle/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The International space station gets hit by ~3000 micrometeorites per year!</a:t>
            </a:r>
          </a:p>
          <a:p>
            <a:pPr defTabSz="457200">
              <a:defRPr sz="7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Astronaut EVA’s to inspect after each of these would be costly and dangerous</a:t>
            </a:r>
          </a:p>
          <a:p>
            <a:pPr defTabSz="457200"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Today’s fix: Proliferation of steerable cameras mounted on ISS surface</a:t>
            </a:r>
          </a:p>
          <a:p>
            <a:pPr defTabSz="457200">
              <a:defRPr sz="1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And they are working on a rocket-powered flying inspection robot</a:t>
            </a:r>
          </a:p>
          <a:p>
            <a:pPr defTabSz="457200">
              <a:defRPr sz="1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	</a:t>
            </a:r>
            <a:r>
              <a:rPr sz="1600"/>
              <a:t>Modeled on the Star War’s light saber-training bot  - "MIT SPHERES:"</a:t>
            </a:r>
          </a:p>
          <a:p>
            <a:pPr defTabSz="457200">
              <a:defRPr sz="2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But NASA believes long-term solution could be bots </a:t>
            </a:r>
            <a:r>
              <a:rPr b="1"/>
              <a:t>crawling</a:t>
            </a:r>
            <a:r>
              <a:t> over surface</a:t>
            </a:r>
          </a:p>
          <a:p>
            <a:pPr defTabSz="457200">
              <a:defRPr sz="7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Clinging by means of Stickybot’s Van der Waals attracted mini-haired feet: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So they hired one of the Stanford Stickybot</a:t>
            </a:r>
          </a:p>
          <a:p>
            <a:pPr defTabSz="457200">
              <a:defRPr sz="3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graduate students to develop "LEMUR"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(here represented only via computer graphics):</a:t>
            </a:r>
          </a:p>
        </p:txBody>
      </p:sp>
      <p:pic>
        <p:nvPicPr>
          <p:cNvPr id="548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91200" y="4572000"/>
            <a:ext cx="2362200" cy="1771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9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rcRect l="27000" r="22500"/>
          <a:stretch>
            <a:fillRect/>
          </a:stretch>
        </p:blipFill>
        <p:spPr>
          <a:xfrm>
            <a:off x="7889240" y="2133600"/>
            <a:ext cx="1026161" cy="1117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552" name="Rectangle 2"/>
          <p:cNvSpPr txBox="1">
            <a:spLocks noGrp="1"/>
          </p:cNvSpPr>
          <p:nvPr>
            <p:ph type="title"/>
          </p:nvPr>
        </p:nvSpPr>
        <p:spPr>
          <a:xfrm>
            <a:off x="152400" y="165100"/>
            <a:ext cx="8686800" cy="1143001"/>
          </a:xfrm>
          <a:prstGeom prst="rect">
            <a:avLst/>
          </a:prstGeom>
        </p:spPr>
        <p:txBody>
          <a:bodyPr/>
          <a:lstStyle/>
          <a:p>
            <a:r>
              <a:t>We can also turn our knowledge around to get</a:t>
            </a:r>
            <a:br/>
            <a:r>
              <a:rPr sz="1100"/>
              <a:t/>
            </a:r>
            <a:br>
              <a:rPr sz="1100"/>
            </a:br>
            <a:r>
              <a:t>SUPER HYDROPHOBIC SURFACES</a:t>
            </a:r>
          </a:p>
        </p:txBody>
      </p:sp>
      <p:sp>
        <p:nvSpPr>
          <p:cNvPr id="553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76200" y="1524000"/>
            <a:ext cx="9067800" cy="1828800"/>
          </a:xfrm>
          <a:prstGeom prst="rect">
            <a:avLst/>
          </a:prstGeom>
        </p:spPr>
        <p:txBody>
          <a:bodyPr/>
          <a:lstStyle/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What would be required to make surfaces </a:t>
            </a:r>
            <a:r>
              <a:rPr b="1"/>
              <a:t>unattractive</a:t>
            </a:r>
            <a:r>
              <a:t> to water?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1) Materials w/ NON-polarized surfaces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2) Rough surfaces minimizing close contact required for Van der Waals bonding</a:t>
            </a:r>
          </a:p>
        </p:txBody>
      </p:sp>
      <p:sp>
        <p:nvSpPr>
          <p:cNvPr id="554" name="Rectangle 5"/>
          <p:cNvSpPr/>
          <p:nvPr/>
        </p:nvSpPr>
        <p:spPr>
          <a:xfrm>
            <a:off x="3124200" y="4800600"/>
            <a:ext cx="3352800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555" name="AutoShape 6"/>
          <p:cNvSpPr/>
          <p:nvPr/>
        </p:nvSpPr>
        <p:spPr>
          <a:xfrm>
            <a:off x="3276600" y="4343400"/>
            <a:ext cx="457200" cy="762000"/>
          </a:xfrm>
          <a:prstGeom prst="triangl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556" name="AutoShape 7"/>
          <p:cNvSpPr/>
          <p:nvPr/>
        </p:nvSpPr>
        <p:spPr>
          <a:xfrm>
            <a:off x="3657600" y="4419600"/>
            <a:ext cx="457200" cy="762000"/>
          </a:xfrm>
          <a:prstGeom prst="triangl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557" name="AutoShape 8"/>
          <p:cNvSpPr/>
          <p:nvPr/>
        </p:nvSpPr>
        <p:spPr>
          <a:xfrm>
            <a:off x="4038600" y="4343400"/>
            <a:ext cx="457200" cy="762000"/>
          </a:xfrm>
          <a:prstGeom prst="triangl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558" name="AutoShape 9"/>
          <p:cNvSpPr/>
          <p:nvPr/>
        </p:nvSpPr>
        <p:spPr>
          <a:xfrm>
            <a:off x="4419600" y="4419600"/>
            <a:ext cx="457200" cy="762000"/>
          </a:xfrm>
          <a:prstGeom prst="triangl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559" name="AutoShape 10"/>
          <p:cNvSpPr/>
          <p:nvPr/>
        </p:nvSpPr>
        <p:spPr>
          <a:xfrm>
            <a:off x="4800600" y="4343400"/>
            <a:ext cx="457200" cy="762000"/>
          </a:xfrm>
          <a:prstGeom prst="triangl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560" name="AutoShape 11"/>
          <p:cNvSpPr/>
          <p:nvPr/>
        </p:nvSpPr>
        <p:spPr>
          <a:xfrm>
            <a:off x="5181600" y="4419600"/>
            <a:ext cx="457200" cy="762000"/>
          </a:xfrm>
          <a:prstGeom prst="triangl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561" name="AutoShape 12"/>
          <p:cNvSpPr/>
          <p:nvPr/>
        </p:nvSpPr>
        <p:spPr>
          <a:xfrm>
            <a:off x="5562600" y="4343400"/>
            <a:ext cx="457200" cy="762000"/>
          </a:xfrm>
          <a:prstGeom prst="triangl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562" name="AutoShape 13"/>
          <p:cNvSpPr/>
          <p:nvPr/>
        </p:nvSpPr>
        <p:spPr>
          <a:xfrm>
            <a:off x="5943600" y="4419600"/>
            <a:ext cx="457200" cy="762000"/>
          </a:xfrm>
          <a:prstGeom prst="triangl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563" name="Oval 14"/>
          <p:cNvSpPr/>
          <p:nvPr/>
        </p:nvSpPr>
        <p:spPr>
          <a:xfrm>
            <a:off x="4343400" y="3429000"/>
            <a:ext cx="914400" cy="914400"/>
          </a:xfrm>
          <a:prstGeom prst="ellipse">
            <a:avLst/>
          </a:prstGeom>
          <a:solidFill>
            <a:srgbClr val="00CC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566" name="Rectangle 2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8686800" cy="838200"/>
          </a:xfrm>
          <a:prstGeom prst="rect">
            <a:avLst/>
          </a:prstGeom>
        </p:spPr>
        <p:txBody>
          <a:bodyPr/>
          <a:lstStyle/>
          <a:p>
            <a:r>
              <a:t>Or as shown in this computer animation of  “The Lotus Effect”</a:t>
            </a:r>
          </a:p>
        </p:txBody>
      </p:sp>
      <p:sp>
        <p:nvSpPr>
          <p:cNvPr id="567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304800" y="5105400"/>
            <a:ext cx="8534400" cy="838200"/>
          </a:xfrm>
          <a:prstGeom prst="rect">
            <a:avLst/>
          </a:prstGeom>
        </p:spPr>
        <p:txBody>
          <a:bodyPr/>
          <a:lstStyle/>
          <a:p>
            <a:pPr algn="ctr" defTabSz="457200">
              <a:spcBef>
                <a:spcPts val="200"/>
              </a:spcBef>
              <a:defRPr sz="1200">
                <a:latin typeface="+mn-lt"/>
                <a:ea typeface="+mn-ea"/>
                <a:cs typeface="+mn-cs"/>
                <a:sym typeface="Arial"/>
              </a:defRPr>
            </a:pPr>
            <a:r>
              <a:t>Supporting webpage with full Lotus Effect movie:</a:t>
            </a:r>
          </a:p>
          <a:p>
            <a:pPr algn="ctr" defTabSz="457200">
              <a:spcBef>
                <a:spcPts val="200"/>
              </a:spcBef>
              <a:defRPr sz="1200">
                <a:latin typeface="+mn-lt"/>
                <a:ea typeface="+mn-ea"/>
                <a:cs typeface="+mn-cs"/>
                <a:sym typeface="Arial"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Bleeding Edge Nanomechanics - Supporting Materials - LotusEffect </a:t>
            </a:r>
          </a:p>
        </p:txBody>
      </p:sp>
      <p:sp>
        <p:nvSpPr>
          <p:cNvPr id="568" name="Rectangle 4"/>
          <p:cNvSpPr txBox="1"/>
          <p:nvPr/>
        </p:nvSpPr>
        <p:spPr>
          <a:xfrm>
            <a:off x="4888602" y="4495799"/>
            <a:ext cx="951121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700"/>
              </a:spcBef>
              <a:defRPr sz="12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(add credits)</a:t>
            </a:r>
          </a:p>
        </p:txBody>
      </p:sp>
      <p:pic>
        <p:nvPicPr>
          <p:cNvPr id="569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8800" y="914400"/>
            <a:ext cx="5486400" cy="4114800"/>
          </a:xfrm>
          <a:prstGeom prst="rect">
            <a:avLst/>
          </a:prstGeom>
          <a:ln w="12700">
            <a:miter lim="400000"/>
          </a:ln>
        </p:spPr>
      </p:pic>
      <p:sp>
        <p:nvSpPr>
          <p:cNvPr id="570" name="Rectangle 7"/>
          <p:cNvSpPr txBox="1"/>
          <p:nvPr/>
        </p:nvSpPr>
        <p:spPr>
          <a:xfrm>
            <a:off x="2708412" y="5969000"/>
            <a:ext cx="3776389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0"/>
              </a:spcBef>
              <a:defRPr sz="14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(Source: William Thielcke, Hamburg Germany)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573" name="Rectangle 2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8686800" cy="838200"/>
          </a:xfrm>
          <a:prstGeom prst="rect">
            <a:avLst/>
          </a:prstGeom>
        </p:spPr>
        <p:txBody>
          <a:bodyPr/>
          <a:lstStyle/>
          <a:p>
            <a:r>
              <a:t>But does reality work as well?</a:t>
            </a:r>
          </a:p>
        </p:txBody>
      </p:sp>
      <p:sp>
        <p:nvSpPr>
          <p:cNvPr id="574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304800" y="990600"/>
            <a:ext cx="8534400" cy="1447800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Yes.  And you’ll get to try this out for yourself in the lab!</a:t>
            </a:r>
          </a:p>
        </p:txBody>
      </p:sp>
      <p:sp>
        <p:nvSpPr>
          <p:cNvPr id="575" name="Rectangle 4"/>
          <p:cNvSpPr txBox="1"/>
          <p:nvPr/>
        </p:nvSpPr>
        <p:spPr>
          <a:xfrm>
            <a:off x="1969741" y="5767387"/>
            <a:ext cx="5104506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800"/>
              </a:spcBef>
              <a:defRPr sz="14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(Source: Neil Shirtcliffe, Nottingham Trent University / YouTube)</a:t>
            </a:r>
          </a:p>
        </p:txBody>
      </p:sp>
      <p:pic>
        <p:nvPicPr>
          <p:cNvPr id="576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2200" y="1524000"/>
            <a:ext cx="4064000" cy="304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77" name="Rectangle 6"/>
          <p:cNvSpPr txBox="1"/>
          <p:nvPr/>
        </p:nvSpPr>
        <p:spPr>
          <a:xfrm>
            <a:off x="228600" y="4648200"/>
            <a:ext cx="8534400" cy="1228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2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Supporting webpage with full YouTube video:</a:t>
            </a:r>
          </a:p>
          <a:p>
            <a:pPr defTabSz="457200">
              <a:spcBef>
                <a:spcPts val="2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3"/>
              </a:rPr>
              <a:t>Bleeding Edge Nanomechanics - Supporting Materials - Hydrophobicity </a:t>
            </a:r>
            <a:endParaRPr sz="1600"/>
          </a:p>
          <a:p>
            <a:pPr algn="l" defTabSz="457200">
              <a:spcBef>
                <a:spcPts val="8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580" name="Rectangle 2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8686800" cy="838200"/>
          </a:xfrm>
          <a:prstGeom prst="rect">
            <a:avLst/>
          </a:prstGeom>
        </p:spPr>
        <p:txBody>
          <a:bodyPr/>
          <a:lstStyle/>
          <a:p>
            <a:r>
              <a:t>OK it's fun to watch, but is it useful?</a:t>
            </a:r>
          </a:p>
        </p:txBody>
      </p:sp>
      <p:sp>
        <p:nvSpPr>
          <p:cNvPr id="581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686800" cy="5848375"/>
          </a:xfrm>
          <a:prstGeom prst="rect">
            <a:avLst/>
          </a:prstGeom>
        </p:spPr>
        <p:txBody>
          <a:bodyPr/>
          <a:lstStyle/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If dirty water flows quickly off surfaces, it will not dry there (leaving dirt behind)</a:t>
            </a:r>
          </a:p>
          <a:p>
            <a:pPr defTabSz="457200"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Further, as shown in animation, droplets can pick up and carry away earlier dirt: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													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										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	</a:t>
            </a:r>
          </a:p>
          <a:p>
            <a:pPr defTabSz="457200">
              <a:defRPr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Dirt										       Dirt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 defTabSz="457200">
              <a:defRPr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APPLICATIONS: Self-cleaning windows, paints, photovoltaic solar energy panels . . .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</a:p>
        </p:txBody>
      </p:sp>
      <p:pic>
        <p:nvPicPr>
          <p:cNvPr id="582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l="17751" t="12000" r="14000" b="13999"/>
          <a:stretch>
            <a:fillRect/>
          </a:stretch>
        </p:blipFill>
        <p:spPr>
          <a:xfrm>
            <a:off x="990600" y="2181224"/>
            <a:ext cx="4038600" cy="3284539"/>
          </a:xfrm>
          <a:prstGeom prst="rect">
            <a:avLst/>
          </a:prstGeom>
          <a:ln w="12700">
            <a:miter lim="400000"/>
          </a:ln>
        </p:spPr>
      </p:pic>
      <p:sp>
        <p:nvSpPr>
          <p:cNvPr id="583" name="Oval 9"/>
          <p:cNvSpPr/>
          <p:nvPr/>
        </p:nvSpPr>
        <p:spPr>
          <a:xfrm>
            <a:off x="1066800" y="4419600"/>
            <a:ext cx="1066800" cy="838200"/>
          </a:xfrm>
          <a:prstGeom prst="ellipse">
            <a:avLst/>
          </a:prstGeom>
          <a:ln w="57150">
            <a:solidFill>
              <a:srgbClr val="FFCC00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584" name="Oval 10"/>
          <p:cNvSpPr/>
          <p:nvPr/>
        </p:nvSpPr>
        <p:spPr>
          <a:xfrm>
            <a:off x="3733800" y="3657600"/>
            <a:ext cx="1066800" cy="838200"/>
          </a:xfrm>
          <a:prstGeom prst="ellipse">
            <a:avLst/>
          </a:prstGeom>
          <a:ln w="57150">
            <a:solidFill>
              <a:srgbClr val="FFCC00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585" name="Line 11"/>
          <p:cNvSpPr/>
          <p:nvPr/>
        </p:nvSpPr>
        <p:spPr>
          <a:xfrm>
            <a:off x="762000" y="4648200"/>
            <a:ext cx="304801" cy="76201"/>
          </a:xfrm>
          <a:prstGeom prst="line">
            <a:avLst/>
          </a:prstGeom>
          <a:ln w="381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6" name="Line 12"/>
          <p:cNvSpPr/>
          <p:nvPr/>
        </p:nvSpPr>
        <p:spPr>
          <a:xfrm>
            <a:off x="4724400" y="4267200"/>
            <a:ext cx="457201" cy="381001"/>
          </a:xfrm>
          <a:prstGeom prst="line">
            <a:avLst/>
          </a:prstGeom>
          <a:ln w="381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7" name="Rectangle 13"/>
          <p:cNvSpPr txBox="1"/>
          <p:nvPr/>
        </p:nvSpPr>
        <p:spPr>
          <a:xfrm>
            <a:off x="5791200" y="2362200"/>
            <a:ext cx="3048000" cy="2014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000"/>
              </a:spcBef>
              <a:defRPr sz="18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That’s why it is called 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1000"/>
              </a:spcBef>
              <a:defRPr sz="18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“The Lotus Effect”</a:t>
            </a:r>
            <a:endParaRPr>
              <a:solidFill>
                <a:srgbClr val="CC3300"/>
              </a:solidFill>
            </a:endParaRPr>
          </a:p>
          <a:p>
            <a:pPr>
              <a:defRPr sz="12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1000"/>
              </a:spcBef>
              <a:defRPr sz="18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It’s a way plants keep 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1000"/>
              </a:spcBef>
              <a:defRPr sz="18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leaf surfaces clean!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Footer Placeholder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590" name="Rectangle 2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8686800" cy="838200"/>
          </a:xfrm>
          <a:prstGeom prst="rect">
            <a:avLst/>
          </a:prstGeom>
        </p:spPr>
        <p:txBody>
          <a:bodyPr/>
          <a:lstStyle/>
          <a:p>
            <a:r>
              <a:t>Also, why then bother with plumbing?</a:t>
            </a:r>
          </a:p>
        </p:txBody>
      </p:sp>
      <p:sp>
        <p:nvSpPr>
          <p:cNvPr id="591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228600" y="914400"/>
            <a:ext cx="8915400" cy="2395427"/>
          </a:xfrm>
          <a:prstGeom prst="rect">
            <a:avLst/>
          </a:prstGeom>
        </p:spPr>
        <p:txBody>
          <a:bodyPr/>
          <a:lstStyle/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There are many times when we'd like a whole analytical chemistry </a:t>
            </a:r>
            <a:r>
              <a:rPr>
                <a:solidFill>
                  <a:srgbClr val="FFCC00"/>
                </a:solidFill>
              </a:rPr>
              <a:t>“lab on a chip”</a:t>
            </a:r>
          </a:p>
          <a:p>
            <a:pPr defTabSz="457200"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This might now be possible without building mini test tubes and beakers!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We could instead could just PRINT patterns using super hydrophobic inks</a:t>
            </a:r>
          </a:p>
          <a:p>
            <a:pPr defTabSz="457200"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Forcing water to then flow ONLY where there was no ink</a:t>
            </a:r>
          </a:p>
        </p:txBody>
      </p:sp>
      <p:sp>
        <p:nvSpPr>
          <p:cNvPr id="592" name="Rectangle 4"/>
          <p:cNvSpPr txBox="1"/>
          <p:nvPr/>
        </p:nvSpPr>
        <p:spPr>
          <a:xfrm>
            <a:off x="2079843" y="5892800"/>
            <a:ext cx="4658877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800"/>
              </a:spcBef>
              <a:defRPr sz="14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(Source: Wikipedia Commons - Micronit Microfluidics Inc.)</a:t>
            </a:r>
          </a:p>
        </p:txBody>
      </p:sp>
      <p:pic>
        <p:nvPicPr>
          <p:cNvPr id="59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000" y="3048000"/>
            <a:ext cx="3606800" cy="2705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596" name="Rectangle 2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8686800" cy="838200"/>
          </a:xfrm>
          <a:prstGeom prst="rect">
            <a:avLst/>
          </a:prstGeom>
        </p:spPr>
        <p:txBody>
          <a:bodyPr/>
          <a:lstStyle/>
          <a:p>
            <a:r>
              <a:t>Actual operation of micro “lab on a chip” components</a:t>
            </a:r>
          </a:p>
        </p:txBody>
      </p:sp>
      <p:sp>
        <p:nvSpPr>
          <p:cNvPr id="597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990600"/>
            <a:ext cx="8534400" cy="4876800"/>
          </a:xfrm>
          <a:prstGeom prst="rect">
            <a:avLst/>
          </a:prstGeom>
        </p:spPr>
        <p:txBody>
          <a:bodyPr/>
          <a:lstStyle/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Via combination of micro-machined channels and hydrophobic surface treatments:</a:t>
            </a:r>
            <a:r>
              <a:rPr sz="1400"/>
              <a:t> </a:t>
            </a:r>
          </a:p>
          <a:p>
            <a:pPr algn="ctr" defTabSz="457200"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 defTabSz="457200"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 defTabSz="457200"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 defTabSz="457200"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 defTabSz="457200"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 defTabSz="457200"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 defTabSz="457200"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 defTabSz="457200"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 defTabSz="457200"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 defTabSz="457200"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 defTabSz="457200"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 defTabSz="457200"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 defTabSz="457200"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 defTabSz="457200">
              <a:spcBef>
                <a:spcPts val="200"/>
              </a:spcBef>
              <a:defRPr sz="1200">
                <a:latin typeface="+mn-lt"/>
                <a:ea typeface="+mn-ea"/>
                <a:cs typeface="+mn-cs"/>
                <a:sym typeface="Arial"/>
              </a:defRPr>
            </a:pPr>
            <a:r>
              <a:t>Supporting webpage with lab on a chip videos:</a:t>
            </a:r>
          </a:p>
          <a:p>
            <a:pPr algn="ctr" defTabSz="457200">
              <a:spcBef>
                <a:spcPts val="200"/>
              </a:spcBef>
              <a:defRPr sz="1200">
                <a:latin typeface="+mn-lt"/>
                <a:ea typeface="+mn-ea"/>
                <a:cs typeface="+mn-cs"/>
                <a:sym typeface="Arial"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Bleeding Edge Nanomechanics - Supporting Materials - Lab on a chip</a:t>
            </a:r>
          </a:p>
        </p:txBody>
      </p:sp>
      <p:sp>
        <p:nvSpPr>
          <p:cNvPr id="598" name="Rectangle 4"/>
          <p:cNvSpPr txBox="1"/>
          <p:nvPr/>
        </p:nvSpPr>
        <p:spPr>
          <a:xfrm>
            <a:off x="3012109" y="5715000"/>
            <a:ext cx="2870545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800"/>
              </a:spcBef>
              <a:defRPr sz="14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(Source: Micronit Microfluidics Inc.)</a:t>
            </a:r>
          </a:p>
        </p:txBody>
      </p:sp>
      <p:pic>
        <p:nvPicPr>
          <p:cNvPr id="599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1511300"/>
            <a:ext cx="4013200" cy="288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0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24400" y="1511300"/>
            <a:ext cx="4038600" cy="2908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Rectangle 5"/>
          <p:cNvSpPr txBox="1"/>
          <p:nvPr/>
        </p:nvSpPr>
        <p:spPr>
          <a:xfrm>
            <a:off x="304800" y="6279420"/>
            <a:ext cx="8534400" cy="442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Link to video: http://www.slate.com/articles/video/video/2015/03/hydrophobic_paint_public_urinators_germany_rigged_walls_video.html</a:t>
            </a:r>
          </a:p>
        </p:txBody>
      </p:sp>
      <p:sp>
        <p:nvSpPr>
          <p:cNvPr id="603" name="Rectangle 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</a:lstStyle>
          <a:p>
            <a:r>
              <a:t>Or, how about a deterrent to "guys behaving badly" (in Hamburg Germany):</a:t>
            </a:r>
          </a:p>
        </p:txBody>
      </p:sp>
      <p:sp>
        <p:nvSpPr>
          <p:cNvPr id="604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304800" y="990600"/>
            <a:ext cx="8534400" cy="1447800"/>
          </a:xfrm>
          <a:prstGeom prst="rect">
            <a:avLst/>
          </a:prstGeom>
        </p:spPr>
        <p:txBody>
          <a:bodyPr/>
          <a:lstStyle/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Walls in the red light district are being painted with hydrophobic coatings:</a:t>
            </a:r>
          </a:p>
          <a:p>
            <a:pPr defTabSz="457200"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spcBef>
                <a:spcPts val="200"/>
              </a:spcBef>
              <a:defRPr sz="800">
                <a:latin typeface="+mn-lt"/>
                <a:ea typeface="+mn-ea"/>
                <a:cs typeface="+mn-cs"/>
                <a:sym typeface="Arial"/>
              </a:defRPr>
            </a:pPr>
            <a:r>
              <a:t>							     </a:t>
            </a:r>
            <a:r>
              <a:rPr sz="1200"/>
              <a:t>(before)							(after)</a:t>
            </a:r>
          </a:p>
        </p:txBody>
      </p:sp>
      <p:pic>
        <p:nvPicPr>
          <p:cNvPr id="60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0300" y="2108200"/>
            <a:ext cx="7023100" cy="3911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608" name="Rectangle 2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8686800" cy="838200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2) DNA Erector Sets:</a:t>
            </a:r>
            <a:r>
              <a:rPr b="0"/>
              <a:t>  The key to non-biological self-assembly?</a:t>
            </a:r>
          </a:p>
        </p:txBody>
      </p:sp>
      <p:sp>
        <p:nvSpPr>
          <p:cNvPr id="609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Recurring obstacle to conversion of nanoscience into complex nanotechnology</a:t>
            </a:r>
          </a:p>
          <a:p>
            <a:pPr defTabSz="457200"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is our inability to make more then a few expensive prototypes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We </a:t>
            </a:r>
            <a:r>
              <a:rPr b="1"/>
              <a:t>hope</a:t>
            </a:r>
            <a:r>
              <a:t> to find a solution in SELF-ASSEMBLY, but we are not sure how  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 defTabSz="457200">
              <a:defRPr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One particularly exciting possibility is use of DNA outside of living organisms</a:t>
            </a:r>
            <a:endParaRPr sz="1200"/>
          </a:p>
          <a:p>
            <a:pPr defTabSz="457200">
              <a:spcBef>
                <a:spcPts val="600"/>
              </a:spcBef>
              <a:defRPr sz="28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Key observations:</a:t>
            </a:r>
          </a:p>
          <a:p>
            <a:pPr defTabSz="457200"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Off-the-shelf equipment can now create programmed DNA strands</a:t>
            </a:r>
          </a:p>
          <a:p>
            <a:pPr defTabSz="457200">
              <a:spcBef>
                <a:spcPts val="200"/>
              </a:spcBef>
              <a:defRPr sz="12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Complementary DNA segments separate (“denature”) w/ mild heat (~90 ˚C)</a:t>
            </a:r>
          </a:p>
          <a:p>
            <a:pPr defTabSz="457200"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Then naturally recombine upon cooling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612" name="Rectangle 2"/>
          <p:cNvSpPr txBox="1">
            <a:spLocks noGrp="1"/>
          </p:cNvSpPr>
          <p:nvPr>
            <p:ph type="title"/>
          </p:nvPr>
        </p:nvSpPr>
        <p:spPr>
          <a:xfrm>
            <a:off x="76200" y="76200"/>
            <a:ext cx="8991600" cy="838200"/>
          </a:xfrm>
          <a:prstGeom prst="rect">
            <a:avLst/>
          </a:prstGeom>
        </p:spPr>
        <p:txBody>
          <a:bodyPr/>
          <a:lstStyle/>
          <a:p>
            <a:r>
              <a:t>What if one strand is coded to complement parts of two others?</a:t>
            </a:r>
          </a:p>
        </p:txBody>
      </p:sp>
      <p:sp>
        <p:nvSpPr>
          <p:cNvPr id="613" name="Rectangle 5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534400" cy="5842062"/>
          </a:xfrm>
          <a:prstGeom prst="rect">
            <a:avLst/>
          </a:prstGeom>
        </p:spPr>
        <p:txBody>
          <a:bodyPr/>
          <a:lstStyle/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Create the following three synthetic DNA single strands: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What is going to happen if they are mixed together then cooled?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			~ 90 ˚C								&lt; 80 ˚C		</a:t>
            </a:r>
          </a:p>
        </p:txBody>
      </p:sp>
      <p:grpSp>
        <p:nvGrpSpPr>
          <p:cNvPr id="626" name="Group 199"/>
          <p:cNvGrpSpPr/>
          <p:nvPr/>
        </p:nvGrpSpPr>
        <p:grpSpPr>
          <a:xfrm>
            <a:off x="1067502" y="1972327"/>
            <a:ext cx="1523882" cy="246071"/>
            <a:chOff x="0" y="0"/>
            <a:chExt cx="1523880" cy="246070"/>
          </a:xfrm>
        </p:grpSpPr>
        <p:sp>
          <p:nvSpPr>
            <p:cNvPr id="614" name="Line 84"/>
            <p:cNvSpPr/>
            <p:nvPr/>
          </p:nvSpPr>
          <p:spPr>
            <a:xfrm flipH="1" flipV="1">
              <a:off x="73429" y="17462"/>
              <a:ext cx="2866" cy="228583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5" name="Line 85"/>
            <p:cNvSpPr/>
            <p:nvPr/>
          </p:nvSpPr>
          <p:spPr>
            <a:xfrm flipH="1" flipV="1">
              <a:off x="225829" y="15875"/>
              <a:ext cx="2866" cy="228583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6" name="Line 86"/>
            <p:cNvSpPr/>
            <p:nvPr/>
          </p:nvSpPr>
          <p:spPr>
            <a:xfrm flipH="1" flipV="1">
              <a:off x="833842" y="7937"/>
              <a:ext cx="2866" cy="228583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7" name="Line 87"/>
            <p:cNvSpPr/>
            <p:nvPr/>
          </p:nvSpPr>
          <p:spPr>
            <a:xfrm flipH="1" flipV="1">
              <a:off x="986242" y="6350"/>
              <a:ext cx="2866" cy="228583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8" name="Line 88"/>
            <p:cNvSpPr/>
            <p:nvPr/>
          </p:nvSpPr>
          <p:spPr>
            <a:xfrm flipH="1" flipV="1">
              <a:off x="378229" y="14287"/>
              <a:ext cx="2866" cy="228583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9" name="Line 89"/>
            <p:cNvSpPr/>
            <p:nvPr/>
          </p:nvSpPr>
          <p:spPr>
            <a:xfrm flipH="1" flipV="1">
              <a:off x="530629" y="11112"/>
              <a:ext cx="2866" cy="228583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0" name="Line 90"/>
            <p:cNvSpPr/>
            <p:nvPr/>
          </p:nvSpPr>
          <p:spPr>
            <a:xfrm flipH="1" flipV="1">
              <a:off x="683029" y="9525"/>
              <a:ext cx="2866" cy="228583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1" name="Line 91"/>
            <p:cNvSpPr/>
            <p:nvPr/>
          </p:nvSpPr>
          <p:spPr>
            <a:xfrm flipH="1" flipV="1">
              <a:off x="1138642" y="3175"/>
              <a:ext cx="2866" cy="228583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2" name="Line 92"/>
            <p:cNvSpPr/>
            <p:nvPr/>
          </p:nvSpPr>
          <p:spPr>
            <a:xfrm flipH="1" flipV="1">
              <a:off x="1291042" y="1587"/>
              <a:ext cx="2866" cy="228583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3" name="Line 93"/>
            <p:cNvSpPr/>
            <p:nvPr/>
          </p:nvSpPr>
          <p:spPr>
            <a:xfrm flipH="1" flipV="1">
              <a:off x="1443442" y="0"/>
              <a:ext cx="2866" cy="228583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4" name="Line 94"/>
            <p:cNvSpPr/>
            <p:nvPr/>
          </p:nvSpPr>
          <p:spPr>
            <a:xfrm flipV="1">
              <a:off x="0" y="226970"/>
              <a:ext cx="1523881" cy="19101"/>
            </a:xfrm>
            <a:prstGeom prst="line">
              <a:avLst/>
            </a:prstGeom>
            <a:noFill/>
            <a:ln w="762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5" name="Line 117"/>
            <p:cNvSpPr/>
            <p:nvPr/>
          </p:nvSpPr>
          <p:spPr>
            <a:xfrm flipH="1">
              <a:off x="723843" y="237630"/>
              <a:ext cx="76195" cy="956"/>
            </a:xfrm>
            <a:prstGeom prst="line">
              <a:avLst/>
            </a:prstGeom>
            <a:noFill/>
            <a:ln w="76200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639" name="Group 200"/>
          <p:cNvGrpSpPr/>
          <p:nvPr/>
        </p:nvGrpSpPr>
        <p:grpSpPr>
          <a:xfrm>
            <a:off x="3582043" y="1978664"/>
            <a:ext cx="1523989" cy="233361"/>
            <a:chOff x="0" y="0"/>
            <a:chExt cx="1523987" cy="233360"/>
          </a:xfrm>
        </p:grpSpPr>
        <p:sp>
          <p:nvSpPr>
            <p:cNvPr id="627" name="Line 95"/>
            <p:cNvSpPr/>
            <p:nvPr/>
          </p:nvSpPr>
          <p:spPr>
            <a:xfrm flipH="1" flipV="1">
              <a:off x="226855" y="4762"/>
              <a:ext cx="932" cy="228599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8" name="Line 96"/>
            <p:cNvSpPr/>
            <p:nvPr/>
          </p:nvSpPr>
          <p:spPr>
            <a:xfrm flipH="1" flipV="1">
              <a:off x="74455" y="4762"/>
              <a:ext cx="932" cy="228599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9" name="Line 97"/>
            <p:cNvSpPr/>
            <p:nvPr/>
          </p:nvSpPr>
          <p:spPr>
            <a:xfrm flipH="1" flipV="1">
              <a:off x="834868" y="1587"/>
              <a:ext cx="932" cy="228599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0" name="Line 98"/>
            <p:cNvSpPr/>
            <p:nvPr/>
          </p:nvSpPr>
          <p:spPr>
            <a:xfrm flipH="1" flipV="1">
              <a:off x="531655" y="3175"/>
              <a:ext cx="932" cy="228599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1" name="Line 99"/>
            <p:cNvSpPr/>
            <p:nvPr/>
          </p:nvSpPr>
          <p:spPr>
            <a:xfrm flipH="1" flipV="1">
              <a:off x="379255" y="3175"/>
              <a:ext cx="932" cy="228599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2" name="Line 100"/>
            <p:cNvSpPr/>
            <p:nvPr/>
          </p:nvSpPr>
          <p:spPr>
            <a:xfrm flipH="1" flipV="1">
              <a:off x="684055" y="3175"/>
              <a:ext cx="932" cy="228599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3" name="Line 101"/>
            <p:cNvSpPr/>
            <p:nvPr/>
          </p:nvSpPr>
          <p:spPr>
            <a:xfrm flipH="1" flipV="1">
              <a:off x="1139668" y="1587"/>
              <a:ext cx="932" cy="228599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4" name="Line 102"/>
            <p:cNvSpPr/>
            <p:nvPr/>
          </p:nvSpPr>
          <p:spPr>
            <a:xfrm flipH="1" flipV="1">
              <a:off x="1444468" y="0"/>
              <a:ext cx="932" cy="228599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5" name="Line 104"/>
            <p:cNvSpPr/>
            <p:nvPr/>
          </p:nvSpPr>
          <p:spPr>
            <a:xfrm flipH="1" flipV="1">
              <a:off x="987268" y="1587"/>
              <a:ext cx="932" cy="228599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6" name="Line 105"/>
            <p:cNvSpPr/>
            <p:nvPr/>
          </p:nvSpPr>
          <p:spPr>
            <a:xfrm flipH="1" flipV="1">
              <a:off x="1292068" y="0"/>
              <a:ext cx="932" cy="228599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7" name="Line 116"/>
            <p:cNvSpPr/>
            <p:nvPr/>
          </p:nvSpPr>
          <p:spPr>
            <a:xfrm flipV="1">
              <a:off x="0" y="227080"/>
              <a:ext cx="1523988" cy="6208"/>
            </a:xfrm>
            <a:prstGeom prst="line">
              <a:avLst/>
            </a:prstGeom>
            <a:noFill/>
            <a:ln w="762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8" name="Line 118"/>
            <p:cNvSpPr/>
            <p:nvPr/>
          </p:nvSpPr>
          <p:spPr>
            <a:xfrm flipH="1">
              <a:off x="723893" y="230028"/>
              <a:ext cx="76201" cy="312"/>
            </a:xfrm>
            <a:prstGeom prst="line">
              <a:avLst/>
            </a:prstGeom>
            <a:noFill/>
            <a:ln w="76200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652" name="Group 205"/>
          <p:cNvGrpSpPr/>
          <p:nvPr/>
        </p:nvGrpSpPr>
        <p:grpSpPr>
          <a:xfrm>
            <a:off x="6095047" y="1967548"/>
            <a:ext cx="1524001" cy="242888"/>
            <a:chOff x="0" y="0"/>
            <a:chExt cx="1524000" cy="242886"/>
          </a:xfrm>
        </p:grpSpPr>
        <p:sp>
          <p:nvSpPr>
            <p:cNvPr id="640" name="Line 103"/>
            <p:cNvSpPr/>
            <p:nvPr/>
          </p:nvSpPr>
          <p:spPr>
            <a:xfrm flipV="1">
              <a:off x="1446530" y="0"/>
              <a:ext cx="1" cy="228600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41" name="Line 106"/>
            <p:cNvSpPr/>
            <p:nvPr/>
          </p:nvSpPr>
          <p:spPr>
            <a:xfrm flipV="1">
              <a:off x="76517" y="0"/>
              <a:ext cx="1" cy="228600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42" name="Line 107"/>
            <p:cNvSpPr/>
            <p:nvPr/>
          </p:nvSpPr>
          <p:spPr>
            <a:xfrm flipV="1">
              <a:off x="228917" y="0"/>
              <a:ext cx="1" cy="228600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43" name="Line 108"/>
            <p:cNvSpPr/>
            <p:nvPr/>
          </p:nvSpPr>
          <p:spPr>
            <a:xfrm flipV="1">
              <a:off x="379730" y="0"/>
              <a:ext cx="1" cy="228600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44" name="Line 109"/>
            <p:cNvSpPr/>
            <p:nvPr/>
          </p:nvSpPr>
          <p:spPr>
            <a:xfrm flipV="1">
              <a:off x="532130" y="0"/>
              <a:ext cx="1" cy="228600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45" name="Line 110"/>
            <p:cNvSpPr/>
            <p:nvPr/>
          </p:nvSpPr>
          <p:spPr>
            <a:xfrm flipV="1">
              <a:off x="684530" y="0"/>
              <a:ext cx="1" cy="228600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46" name="Line 111"/>
            <p:cNvSpPr/>
            <p:nvPr/>
          </p:nvSpPr>
          <p:spPr>
            <a:xfrm flipV="1">
              <a:off x="990917" y="14287"/>
              <a:ext cx="1" cy="228600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47" name="Line 112"/>
            <p:cNvSpPr/>
            <p:nvPr/>
          </p:nvSpPr>
          <p:spPr>
            <a:xfrm flipV="1">
              <a:off x="1294130" y="0"/>
              <a:ext cx="1" cy="228600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48" name="Line 113"/>
            <p:cNvSpPr/>
            <p:nvPr/>
          </p:nvSpPr>
          <p:spPr>
            <a:xfrm flipV="1">
              <a:off x="836930" y="0"/>
              <a:ext cx="1" cy="228600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49" name="Line 114"/>
            <p:cNvSpPr/>
            <p:nvPr/>
          </p:nvSpPr>
          <p:spPr>
            <a:xfrm flipV="1">
              <a:off x="1141730" y="0"/>
              <a:ext cx="1" cy="228600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50" name="Line 115"/>
            <p:cNvSpPr/>
            <p:nvPr/>
          </p:nvSpPr>
          <p:spPr>
            <a:xfrm>
              <a:off x="0" y="228599"/>
              <a:ext cx="1524001" cy="1"/>
            </a:xfrm>
            <a:prstGeom prst="line">
              <a:avLst/>
            </a:prstGeom>
            <a:noFill/>
            <a:ln w="762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51" name="Line 119"/>
            <p:cNvSpPr/>
            <p:nvPr/>
          </p:nvSpPr>
          <p:spPr>
            <a:xfrm flipH="1">
              <a:off x="723899" y="228599"/>
              <a:ext cx="76201" cy="1"/>
            </a:xfrm>
            <a:prstGeom prst="line">
              <a:avLst/>
            </a:prstGeom>
            <a:noFill/>
            <a:ln w="76200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665" name="Group 202"/>
          <p:cNvGrpSpPr/>
          <p:nvPr/>
        </p:nvGrpSpPr>
        <p:grpSpPr>
          <a:xfrm>
            <a:off x="1114107" y="3648227"/>
            <a:ext cx="1004773" cy="1326380"/>
            <a:chOff x="0" y="0"/>
            <a:chExt cx="1004772" cy="1326378"/>
          </a:xfrm>
        </p:grpSpPr>
        <p:sp>
          <p:nvSpPr>
            <p:cNvPr id="653" name="Line 124"/>
            <p:cNvSpPr/>
            <p:nvPr/>
          </p:nvSpPr>
          <p:spPr>
            <a:xfrm>
              <a:off x="815853" y="62600"/>
              <a:ext cx="188920" cy="128717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54" name="Line 125"/>
            <p:cNvSpPr/>
            <p:nvPr/>
          </p:nvSpPr>
          <p:spPr>
            <a:xfrm>
              <a:off x="730128" y="189600"/>
              <a:ext cx="188920" cy="128717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55" name="Line 126"/>
            <p:cNvSpPr/>
            <p:nvPr/>
          </p:nvSpPr>
          <p:spPr>
            <a:xfrm>
              <a:off x="385641" y="692837"/>
              <a:ext cx="188919" cy="128717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56" name="Line 127"/>
            <p:cNvSpPr/>
            <p:nvPr/>
          </p:nvSpPr>
          <p:spPr>
            <a:xfrm>
              <a:off x="299916" y="819837"/>
              <a:ext cx="188919" cy="128717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57" name="Line 128"/>
            <p:cNvSpPr/>
            <p:nvPr/>
          </p:nvSpPr>
          <p:spPr>
            <a:xfrm>
              <a:off x="644403" y="315012"/>
              <a:ext cx="188920" cy="128717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58" name="Line 129"/>
            <p:cNvSpPr/>
            <p:nvPr/>
          </p:nvSpPr>
          <p:spPr>
            <a:xfrm>
              <a:off x="558678" y="440425"/>
              <a:ext cx="188920" cy="128717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59" name="Line 130"/>
            <p:cNvSpPr/>
            <p:nvPr/>
          </p:nvSpPr>
          <p:spPr>
            <a:xfrm>
              <a:off x="472953" y="567425"/>
              <a:ext cx="188920" cy="128717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0" name="Line 131"/>
            <p:cNvSpPr/>
            <p:nvPr/>
          </p:nvSpPr>
          <p:spPr>
            <a:xfrm>
              <a:off x="214191" y="945250"/>
              <a:ext cx="188919" cy="128717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1" name="Line 132"/>
            <p:cNvSpPr/>
            <p:nvPr/>
          </p:nvSpPr>
          <p:spPr>
            <a:xfrm>
              <a:off x="128465" y="1070662"/>
              <a:ext cx="188920" cy="128717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2" name="Line 133"/>
            <p:cNvSpPr/>
            <p:nvPr/>
          </p:nvSpPr>
          <p:spPr>
            <a:xfrm>
              <a:off x="42740" y="1197662"/>
              <a:ext cx="188920" cy="128717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3" name="Line 134"/>
            <p:cNvSpPr/>
            <p:nvPr/>
          </p:nvSpPr>
          <p:spPr>
            <a:xfrm flipH="1">
              <a:off x="0" y="0"/>
              <a:ext cx="858107" cy="1259457"/>
            </a:xfrm>
            <a:prstGeom prst="line">
              <a:avLst/>
            </a:prstGeom>
            <a:noFill/>
            <a:ln w="762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4" name="Line 135"/>
            <p:cNvSpPr/>
            <p:nvPr/>
          </p:nvSpPr>
          <p:spPr>
            <a:xfrm flipV="1">
              <a:off x="410775" y="593479"/>
              <a:ext cx="42906" cy="62974"/>
            </a:xfrm>
            <a:prstGeom prst="line">
              <a:avLst/>
            </a:prstGeom>
            <a:noFill/>
            <a:ln w="76200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678" name="Group 203"/>
          <p:cNvGrpSpPr/>
          <p:nvPr/>
        </p:nvGrpSpPr>
        <p:grpSpPr>
          <a:xfrm>
            <a:off x="2807423" y="3632065"/>
            <a:ext cx="1017231" cy="1357450"/>
            <a:chOff x="0" y="0"/>
            <a:chExt cx="1017230" cy="1357449"/>
          </a:xfrm>
        </p:grpSpPr>
        <p:sp>
          <p:nvSpPr>
            <p:cNvPr id="666" name="Line 137"/>
            <p:cNvSpPr/>
            <p:nvPr/>
          </p:nvSpPr>
          <p:spPr>
            <a:xfrm flipH="1">
              <a:off x="84137" y="190838"/>
              <a:ext cx="223287" cy="145849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7" name="Line 138"/>
            <p:cNvSpPr/>
            <p:nvPr/>
          </p:nvSpPr>
          <p:spPr>
            <a:xfrm flipH="1">
              <a:off x="0" y="63838"/>
              <a:ext cx="223286" cy="145849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8" name="Line 139"/>
            <p:cNvSpPr/>
            <p:nvPr/>
          </p:nvSpPr>
          <p:spPr>
            <a:xfrm flipH="1">
              <a:off x="417512" y="702013"/>
              <a:ext cx="223287" cy="145849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9" name="Line 140"/>
            <p:cNvSpPr/>
            <p:nvPr/>
          </p:nvSpPr>
          <p:spPr>
            <a:xfrm flipH="1">
              <a:off x="250824" y="446425"/>
              <a:ext cx="223287" cy="145850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0" name="Line 141"/>
            <p:cNvSpPr/>
            <p:nvPr/>
          </p:nvSpPr>
          <p:spPr>
            <a:xfrm flipH="1">
              <a:off x="166687" y="319425"/>
              <a:ext cx="223287" cy="145850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1" name="Line 142"/>
            <p:cNvSpPr/>
            <p:nvPr/>
          </p:nvSpPr>
          <p:spPr>
            <a:xfrm flipH="1">
              <a:off x="333374" y="573425"/>
              <a:ext cx="223287" cy="145850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2" name="Line 143"/>
            <p:cNvSpPr/>
            <p:nvPr/>
          </p:nvSpPr>
          <p:spPr>
            <a:xfrm flipH="1">
              <a:off x="584199" y="956013"/>
              <a:ext cx="223287" cy="145849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3" name="Line 144"/>
            <p:cNvSpPr/>
            <p:nvPr/>
          </p:nvSpPr>
          <p:spPr>
            <a:xfrm flipH="1">
              <a:off x="750887" y="1211600"/>
              <a:ext cx="223287" cy="145850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4" name="Line 145"/>
            <p:cNvSpPr/>
            <p:nvPr/>
          </p:nvSpPr>
          <p:spPr>
            <a:xfrm flipH="1">
              <a:off x="500062" y="829013"/>
              <a:ext cx="223287" cy="145849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5" name="Line 146"/>
            <p:cNvSpPr/>
            <p:nvPr/>
          </p:nvSpPr>
          <p:spPr>
            <a:xfrm flipH="1">
              <a:off x="666749" y="1084600"/>
              <a:ext cx="223287" cy="145850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6" name="Line 147"/>
            <p:cNvSpPr/>
            <p:nvPr/>
          </p:nvSpPr>
          <p:spPr>
            <a:xfrm>
              <a:off x="183807" y="0"/>
              <a:ext cx="833424" cy="1275925"/>
            </a:xfrm>
            <a:prstGeom prst="line">
              <a:avLst/>
            </a:prstGeom>
            <a:noFill/>
            <a:ln w="762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7" name="Line 148"/>
            <p:cNvSpPr/>
            <p:nvPr/>
          </p:nvSpPr>
          <p:spPr>
            <a:xfrm flipH="1" flipV="1">
              <a:off x="579683" y="606064"/>
              <a:ext cx="41672" cy="63797"/>
            </a:xfrm>
            <a:prstGeom prst="line">
              <a:avLst/>
            </a:prstGeom>
            <a:noFill/>
            <a:ln w="76200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722" name="Group 219"/>
          <p:cNvGrpSpPr/>
          <p:nvPr/>
        </p:nvGrpSpPr>
        <p:grpSpPr>
          <a:xfrm>
            <a:off x="5794529" y="3733800"/>
            <a:ext cx="1901672" cy="1685593"/>
            <a:chOff x="0" y="0"/>
            <a:chExt cx="1901670" cy="1685592"/>
          </a:xfrm>
        </p:grpSpPr>
        <p:sp>
          <p:nvSpPr>
            <p:cNvPr id="679" name="Line 6"/>
            <p:cNvSpPr/>
            <p:nvPr/>
          </p:nvSpPr>
          <p:spPr>
            <a:xfrm>
              <a:off x="682470" y="76200"/>
              <a:ext cx="228601" cy="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0" name="Line 7"/>
            <p:cNvSpPr/>
            <p:nvPr/>
          </p:nvSpPr>
          <p:spPr>
            <a:xfrm>
              <a:off x="682470" y="228600"/>
              <a:ext cx="228601" cy="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1" name="Line 33"/>
            <p:cNvSpPr/>
            <p:nvPr/>
          </p:nvSpPr>
          <p:spPr>
            <a:xfrm>
              <a:off x="682470" y="381000"/>
              <a:ext cx="228601" cy="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2" name="Line 34"/>
            <p:cNvSpPr/>
            <p:nvPr/>
          </p:nvSpPr>
          <p:spPr>
            <a:xfrm>
              <a:off x="682470" y="533400"/>
              <a:ext cx="228601" cy="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3" name="Line 35"/>
            <p:cNvSpPr/>
            <p:nvPr/>
          </p:nvSpPr>
          <p:spPr>
            <a:xfrm>
              <a:off x="682470" y="685800"/>
              <a:ext cx="228601" cy="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4" name="Line 22"/>
            <p:cNvSpPr/>
            <p:nvPr/>
          </p:nvSpPr>
          <p:spPr>
            <a:xfrm flipH="1">
              <a:off x="682470" y="0"/>
              <a:ext cx="1" cy="838201"/>
            </a:xfrm>
            <a:prstGeom prst="line">
              <a:avLst/>
            </a:prstGeom>
            <a:noFill/>
            <a:ln w="762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5" name="Line 167"/>
            <p:cNvSpPr/>
            <p:nvPr/>
          </p:nvSpPr>
          <p:spPr>
            <a:xfrm>
              <a:off x="911070" y="228600"/>
              <a:ext cx="228601" cy="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6" name="Line 168"/>
            <p:cNvSpPr/>
            <p:nvPr/>
          </p:nvSpPr>
          <p:spPr>
            <a:xfrm>
              <a:off x="911070" y="76200"/>
              <a:ext cx="228601" cy="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7" name="Line 169"/>
            <p:cNvSpPr/>
            <p:nvPr/>
          </p:nvSpPr>
          <p:spPr>
            <a:xfrm>
              <a:off x="911070" y="533400"/>
              <a:ext cx="228601" cy="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8" name="Line 170"/>
            <p:cNvSpPr/>
            <p:nvPr/>
          </p:nvSpPr>
          <p:spPr>
            <a:xfrm>
              <a:off x="911070" y="381000"/>
              <a:ext cx="228601" cy="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9" name="Line 171"/>
            <p:cNvSpPr/>
            <p:nvPr/>
          </p:nvSpPr>
          <p:spPr>
            <a:xfrm>
              <a:off x="911070" y="685800"/>
              <a:ext cx="228601" cy="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90" name="Line 164"/>
            <p:cNvSpPr/>
            <p:nvPr/>
          </p:nvSpPr>
          <p:spPr>
            <a:xfrm flipH="1">
              <a:off x="1139670" y="0"/>
              <a:ext cx="19051" cy="838201"/>
            </a:xfrm>
            <a:prstGeom prst="line">
              <a:avLst/>
            </a:prstGeom>
            <a:noFill/>
            <a:ln w="762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703" name="Group 186"/>
            <p:cNvGrpSpPr/>
            <p:nvPr/>
          </p:nvGrpSpPr>
          <p:grpSpPr>
            <a:xfrm>
              <a:off x="98472" y="885179"/>
              <a:ext cx="764506" cy="734212"/>
              <a:chOff x="0" y="0"/>
              <a:chExt cx="764504" cy="734210"/>
            </a:xfrm>
          </p:grpSpPr>
          <p:grpSp>
            <p:nvGrpSpPr>
              <p:cNvPr id="696" name="Group 162"/>
              <p:cNvGrpSpPr/>
              <p:nvPr/>
            </p:nvGrpSpPr>
            <p:grpSpPr>
              <a:xfrm>
                <a:off x="-1" y="-1"/>
                <a:ext cx="628411" cy="541442"/>
                <a:chOff x="0" y="0"/>
                <a:chExt cx="628409" cy="541440"/>
              </a:xfrm>
            </p:grpSpPr>
            <p:sp>
              <p:nvSpPr>
                <p:cNvPr id="691" name="Line 8"/>
                <p:cNvSpPr/>
                <p:nvPr/>
              </p:nvSpPr>
              <p:spPr>
                <a:xfrm>
                  <a:off x="494975" y="0"/>
                  <a:ext cx="133435" cy="185616"/>
                </a:xfrm>
                <a:prstGeom prst="line">
                  <a:avLst/>
                </a:prstGeom>
                <a:noFill/>
                <a:ln w="762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92" name="Line 9"/>
                <p:cNvSpPr/>
                <p:nvPr/>
              </p:nvSpPr>
              <p:spPr>
                <a:xfrm>
                  <a:off x="371231" y="88956"/>
                  <a:ext cx="133436" cy="185617"/>
                </a:xfrm>
                <a:prstGeom prst="line">
                  <a:avLst/>
                </a:prstGeom>
                <a:noFill/>
                <a:ln w="76200" cap="flat">
                  <a:solidFill>
                    <a:srgbClr val="00FF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93" name="Line 37"/>
                <p:cNvSpPr/>
                <p:nvPr/>
              </p:nvSpPr>
              <p:spPr>
                <a:xfrm>
                  <a:off x="247487" y="177912"/>
                  <a:ext cx="133436" cy="185617"/>
                </a:xfrm>
                <a:prstGeom prst="line">
                  <a:avLst/>
                </a:prstGeom>
                <a:noFill/>
                <a:ln w="762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94" name="Line 38"/>
                <p:cNvSpPr/>
                <p:nvPr/>
              </p:nvSpPr>
              <p:spPr>
                <a:xfrm>
                  <a:off x="123743" y="266868"/>
                  <a:ext cx="133436" cy="185617"/>
                </a:xfrm>
                <a:prstGeom prst="line">
                  <a:avLst/>
                </a:prstGeom>
                <a:noFill/>
                <a:ln w="76200" cap="flat">
                  <a:solidFill>
                    <a:srgbClr val="00FF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95" name="Line 39"/>
                <p:cNvSpPr/>
                <p:nvPr/>
              </p:nvSpPr>
              <p:spPr>
                <a:xfrm>
                  <a:off x="0" y="355824"/>
                  <a:ext cx="133435" cy="185617"/>
                </a:xfrm>
                <a:prstGeom prst="line">
                  <a:avLst/>
                </a:prstGeom>
                <a:noFill/>
                <a:ln w="762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702" name="Group 179"/>
              <p:cNvGrpSpPr/>
              <p:nvPr/>
            </p:nvGrpSpPr>
            <p:grpSpPr>
              <a:xfrm>
                <a:off x="132354" y="201210"/>
                <a:ext cx="632151" cy="533001"/>
                <a:chOff x="0" y="0"/>
                <a:chExt cx="632150" cy="533000"/>
              </a:xfrm>
            </p:grpSpPr>
            <p:sp>
              <p:nvSpPr>
                <p:cNvPr id="697" name="Line 174"/>
                <p:cNvSpPr/>
                <p:nvPr/>
              </p:nvSpPr>
              <p:spPr>
                <a:xfrm>
                  <a:off x="503011" y="-1"/>
                  <a:ext cx="129140" cy="188631"/>
                </a:xfrm>
                <a:prstGeom prst="line">
                  <a:avLst/>
                </a:prstGeom>
                <a:noFill/>
                <a:ln w="76200" cap="flat">
                  <a:solidFill>
                    <a:srgbClr val="00FF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98" name="Line 175"/>
                <p:cNvSpPr/>
                <p:nvPr/>
              </p:nvSpPr>
              <p:spPr>
                <a:xfrm>
                  <a:off x="377258" y="86092"/>
                  <a:ext cx="129140" cy="188631"/>
                </a:xfrm>
                <a:prstGeom prst="line">
                  <a:avLst/>
                </a:prstGeom>
                <a:noFill/>
                <a:ln w="762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99" name="Line 176"/>
                <p:cNvSpPr/>
                <p:nvPr/>
              </p:nvSpPr>
              <p:spPr>
                <a:xfrm>
                  <a:off x="251505" y="172185"/>
                  <a:ext cx="129140" cy="188630"/>
                </a:xfrm>
                <a:prstGeom prst="line">
                  <a:avLst/>
                </a:prstGeom>
                <a:noFill/>
                <a:ln w="76200" cap="flat">
                  <a:solidFill>
                    <a:srgbClr val="00FF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00" name="Line 177"/>
                <p:cNvSpPr/>
                <p:nvPr/>
              </p:nvSpPr>
              <p:spPr>
                <a:xfrm>
                  <a:off x="125752" y="258278"/>
                  <a:ext cx="129141" cy="188630"/>
                </a:xfrm>
                <a:prstGeom prst="line">
                  <a:avLst/>
                </a:prstGeom>
                <a:noFill/>
                <a:ln w="762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01" name="Line 178"/>
                <p:cNvSpPr/>
                <p:nvPr/>
              </p:nvSpPr>
              <p:spPr>
                <a:xfrm>
                  <a:off x="0" y="344371"/>
                  <a:ext cx="129140" cy="188630"/>
                </a:xfrm>
                <a:prstGeom prst="line">
                  <a:avLst/>
                </a:prstGeom>
                <a:noFill/>
                <a:ln w="76200" cap="flat">
                  <a:solidFill>
                    <a:srgbClr val="00FF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709" name="Group 173"/>
            <p:cNvGrpSpPr/>
            <p:nvPr/>
          </p:nvGrpSpPr>
          <p:grpSpPr>
            <a:xfrm>
              <a:off x="1185766" y="908567"/>
              <a:ext cx="636988" cy="520254"/>
              <a:chOff x="0" y="0"/>
              <a:chExt cx="636987" cy="520253"/>
            </a:xfrm>
          </p:grpSpPr>
          <p:sp>
            <p:nvSpPr>
              <p:cNvPr id="704" name="Line 44"/>
              <p:cNvSpPr/>
              <p:nvPr/>
            </p:nvSpPr>
            <p:spPr>
              <a:xfrm flipV="1">
                <a:off x="0" y="0"/>
                <a:ext cx="122786" cy="192826"/>
              </a:xfrm>
              <a:prstGeom prst="line">
                <a:avLst/>
              </a:prstGeom>
              <a:noFill/>
              <a:ln w="76200" cap="flat">
                <a:solidFill>
                  <a:srgbClr val="00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05" name="Line 50"/>
              <p:cNvSpPr/>
              <p:nvPr/>
            </p:nvSpPr>
            <p:spPr>
              <a:xfrm flipV="1">
                <a:off x="257100" y="163713"/>
                <a:ext cx="122787" cy="192827"/>
              </a:xfrm>
              <a:prstGeom prst="line">
                <a:avLst/>
              </a:prstGeom>
              <a:noFill/>
              <a:ln w="76200" cap="flat">
                <a:solidFill>
                  <a:srgbClr val="00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06" name="Line 52"/>
              <p:cNvSpPr/>
              <p:nvPr/>
            </p:nvSpPr>
            <p:spPr>
              <a:xfrm flipV="1">
                <a:off x="514201" y="327427"/>
                <a:ext cx="122787" cy="192827"/>
              </a:xfrm>
              <a:prstGeom prst="line">
                <a:avLst/>
              </a:prstGeom>
              <a:noFill/>
              <a:ln w="76200" cap="flat">
                <a:solidFill>
                  <a:srgbClr val="00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07" name="Line 57"/>
              <p:cNvSpPr/>
              <p:nvPr/>
            </p:nvSpPr>
            <p:spPr>
              <a:xfrm flipV="1">
                <a:off x="128550" y="81856"/>
                <a:ext cx="122786" cy="192827"/>
              </a:xfrm>
              <a:prstGeom prst="line">
                <a:avLst/>
              </a:prstGeom>
              <a:noFill/>
              <a:ln w="76200" cap="flat">
                <a:solidFill>
                  <a:srgbClr val="3399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08" name="Line 58"/>
              <p:cNvSpPr/>
              <p:nvPr/>
            </p:nvSpPr>
            <p:spPr>
              <a:xfrm flipV="1">
                <a:off x="385651" y="245570"/>
                <a:ext cx="122786" cy="192827"/>
              </a:xfrm>
              <a:prstGeom prst="line">
                <a:avLst/>
              </a:prstGeom>
              <a:noFill/>
              <a:ln w="76200" cap="flat">
                <a:solidFill>
                  <a:srgbClr val="3399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710" name="Line 180"/>
            <p:cNvSpPr/>
            <p:nvPr/>
          </p:nvSpPr>
          <p:spPr>
            <a:xfrm flipV="1">
              <a:off x="1573514" y="1434946"/>
              <a:ext cx="125025" cy="191383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1" name="Line 181"/>
            <p:cNvSpPr/>
            <p:nvPr/>
          </p:nvSpPr>
          <p:spPr>
            <a:xfrm flipV="1">
              <a:off x="1186164" y="1176184"/>
              <a:ext cx="125025" cy="191383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2" name="Line 182"/>
            <p:cNvSpPr/>
            <p:nvPr/>
          </p:nvSpPr>
          <p:spPr>
            <a:xfrm flipV="1">
              <a:off x="1446514" y="1350809"/>
              <a:ext cx="125025" cy="191383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3" name="Line 183"/>
            <p:cNvSpPr/>
            <p:nvPr/>
          </p:nvSpPr>
          <p:spPr>
            <a:xfrm flipV="1">
              <a:off x="1063926" y="1099984"/>
              <a:ext cx="125025" cy="191383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4" name="Line 184"/>
            <p:cNvSpPr/>
            <p:nvPr/>
          </p:nvSpPr>
          <p:spPr>
            <a:xfrm flipV="1">
              <a:off x="1319514" y="1268259"/>
              <a:ext cx="125025" cy="191383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5" name="Line 188"/>
            <p:cNvSpPr/>
            <p:nvPr/>
          </p:nvSpPr>
          <p:spPr>
            <a:xfrm flipH="1">
              <a:off x="0" y="778207"/>
              <a:ext cx="704541" cy="520036"/>
            </a:xfrm>
            <a:prstGeom prst="line">
              <a:avLst/>
            </a:prstGeom>
            <a:noFill/>
            <a:ln w="762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6" name="Line 190"/>
            <p:cNvSpPr/>
            <p:nvPr/>
          </p:nvSpPr>
          <p:spPr>
            <a:xfrm flipH="1">
              <a:off x="254000" y="1165557"/>
              <a:ext cx="704541" cy="520036"/>
            </a:xfrm>
            <a:prstGeom prst="line">
              <a:avLst/>
            </a:prstGeom>
            <a:noFill/>
            <a:ln w="762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7" name="Line 192"/>
            <p:cNvSpPr/>
            <p:nvPr/>
          </p:nvSpPr>
          <p:spPr>
            <a:xfrm>
              <a:off x="921187" y="1152929"/>
              <a:ext cx="741767" cy="507192"/>
            </a:xfrm>
            <a:prstGeom prst="line">
              <a:avLst/>
            </a:prstGeom>
            <a:noFill/>
            <a:ln w="762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8" name="Line 166"/>
            <p:cNvSpPr/>
            <p:nvPr/>
          </p:nvSpPr>
          <p:spPr>
            <a:xfrm>
              <a:off x="1139670" y="819150"/>
              <a:ext cx="762001" cy="476251"/>
            </a:xfrm>
            <a:prstGeom prst="line">
              <a:avLst/>
            </a:prstGeom>
            <a:noFill/>
            <a:ln w="762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9" name="Oval 195"/>
            <p:cNvSpPr/>
            <p:nvPr/>
          </p:nvSpPr>
          <p:spPr>
            <a:xfrm>
              <a:off x="1096807" y="776287"/>
              <a:ext cx="76201" cy="76201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720" name="Oval 194"/>
            <p:cNvSpPr/>
            <p:nvPr/>
          </p:nvSpPr>
          <p:spPr>
            <a:xfrm>
              <a:off x="649132" y="766762"/>
              <a:ext cx="76201" cy="76201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721" name="Oval 196"/>
            <p:cNvSpPr/>
            <p:nvPr/>
          </p:nvSpPr>
          <p:spPr>
            <a:xfrm>
              <a:off x="911070" y="1128712"/>
              <a:ext cx="76201" cy="76201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</p:grpSp>
      <p:sp>
        <p:nvSpPr>
          <p:cNvPr id="723" name="Line 198"/>
          <p:cNvSpPr/>
          <p:nvPr/>
        </p:nvSpPr>
        <p:spPr>
          <a:xfrm>
            <a:off x="4495800" y="4419600"/>
            <a:ext cx="609601" cy="0"/>
          </a:xfrm>
          <a:prstGeom prst="line">
            <a:avLst/>
          </a:prstGeom>
          <a:ln w="57150">
            <a:solidFill>
              <a:srgbClr val="FFCC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736" name="Group 206"/>
          <p:cNvGrpSpPr/>
          <p:nvPr/>
        </p:nvGrpSpPr>
        <p:grpSpPr>
          <a:xfrm>
            <a:off x="1677035" y="5396548"/>
            <a:ext cx="1524001" cy="242887"/>
            <a:chOff x="0" y="0"/>
            <a:chExt cx="1524000" cy="242886"/>
          </a:xfrm>
        </p:grpSpPr>
        <p:sp>
          <p:nvSpPr>
            <p:cNvPr id="724" name="Line 207"/>
            <p:cNvSpPr/>
            <p:nvPr/>
          </p:nvSpPr>
          <p:spPr>
            <a:xfrm flipV="1">
              <a:off x="1446529" y="0"/>
              <a:ext cx="1" cy="228600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25" name="Line 208"/>
            <p:cNvSpPr/>
            <p:nvPr/>
          </p:nvSpPr>
          <p:spPr>
            <a:xfrm flipV="1">
              <a:off x="76517" y="0"/>
              <a:ext cx="1" cy="228600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26" name="Line 209"/>
            <p:cNvSpPr/>
            <p:nvPr/>
          </p:nvSpPr>
          <p:spPr>
            <a:xfrm flipV="1">
              <a:off x="228917" y="0"/>
              <a:ext cx="1" cy="228600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27" name="Line 210"/>
            <p:cNvSpPr/>
            <p:nvPr/>
          </p:nvSpPr>
          <p:spPr>
            <a:xfrm flipV="1">
              <a:off x="379729" y="0"/>
              <a:ext cx="1" cy="228600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28" name="Line 211"/>
            <p:cNvSpPr/>
            <p:nvPr/>
          </p:nvSpPr>
          <p:spPr>
            <a:xfrm flipV="1">
              <a:off x="532129" y="0"/>
              <a:ext cx="1" cy="228600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29" name="Line 212"/>
            <p:cNvSpPr/>
            <p:nvPr/>
          </p:nvSpPr>
          <p:spPr>
            <a:xfrm flipV="1">
              <a:off x="684529" y="0"/>
              <a:ext cx="1" cy="228600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30" name="Line 213"/>
            <p:cNvSpPr/>
            <p:nvPr/>
          </p:nvSpPr>
          <p:spPr>
            <a:xfrm flipV="1">
              <a:off x="990917" y="14287"/>
              <a:ext cx="1" cy="228600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31" name="Line 214"/>
            <p:cNvSpPr/>
            <p:nvPr/>
          </p:nvSpPr>
          <p:spPr>
            <a:xfrm flipV="1">
              <a:off x="1294129" y="0"/>
              <a:ext cx="1" cy="228600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32" name="Line 215"/>
            <p:cNvSpPr/>
            <p:nvPr/>
          </p:nvSpPr>
          <p:spPr>
            <a:xfrm flipV="1">
              <a:off x="836929" y="0"/>
              <a:ext cx="1" cy="228600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33" name="Line 216"/>
            <p:cNvSpPr/>
            <p:nvPr/>
          </p:nvSpPr>
          <p:spPr>
            <a:xfrm flipV="1">
              <a:off x="1141729" y="0"/>
              <a:ext cx="1" cy="228600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34" name="Line 217"/>
            <p:cNvSpPr/>
            <p:nvPr/>
          </p:nvSpPr>
          <p:spPr>
            <a:xfrm>
              <a:off x="0" y="228599"/>
              <a:ext cx="1524001" cy="1"/>
            </a:xfrm>
            <a:prstGeom prst="line">
              <a:avLst/>
            </a:prstGeom>
            <a:noFill/>
            <a:ln w="762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35" name="Line 218"/>
            <p:cNvSpPr/>
            <p:nvPr/>
          </p:nvSpPr>
          <p:spPr>
            <a:xfrm flipH="1">
              <a:off x="723899" y="228599"/>
              <a:ext cx="76201" cy="1"/>
            </a:xfrm>
            <a:prstGeom prst="line">
              <a:avLst/>
            </a:prstGeom>
            <a:noFill/>
            <a:ln w="76200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17" name="Rectangle 2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8686800" cy="838200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1) </a:t>
            </a:r>
            <a:r>
              <a:rPr b="1"/>
              <a:t>Walking on the walls:</a:t>
            </a:r>
            <a:r>
              <a:t>  Exploiting nano surface effects</a:t>
            </a:r>
          </a:p>
        </p:txBody>
      </p:sp>
      <p:sp>
        <p:nvSpPr>
          <p:cNvPr id="118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534400" cy="5197821"/>
          </a:xfrm>
          <a:prstGeom prst="rect">
            <a:avLst/>
          </a:prstGeom>
        </p:spPr>
        <p:txBody>
          <a:bodyPr/>
          <a:lstStyle/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Looking for ideas we can hijack from nanoscale mother nature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This looks like it has got possibilities: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 defTabSz="457200">
              <a:defRPr>
                <a:solidFill>
                  <a:srgbClr val="FF9933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 defTabSz="457200">
              <a:defRPr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Can we emulate insect wall walking (or at least exploit their tricks?)</a:t>
            </a:r>
          </a:p>
        </p:txBody>
      </p:sp>
      <p:pic>
        <p:nvPicPr>
          <p:cNvPr id="119" name="Picture 6" descr="Picture 6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80350" y="-1447800"/>
            <a:ext cx="1263650" cy="1263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rcRect r="670" b="1920"/>
          <a:stretch>
            <a:fillRect/>
          </a:stretch>
        </p:blipFill>
        <p:spPr>
          <a:xfrm>
            <a:off x="4419599" y="2133599"/>
            <a:ext cx="2590802" cy="2514602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Rectangle 8"/>
          <p:cNvSpPr txBox="1"/>
          <p:nvPr/>
        </p:nvSpPr>
        <p:spPr>
          <a:xfrm>
            <a:off x="2981493" y="4860925"/>
            <a:ext cx="5609889" cy="533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spcBef>
                <a:spcPts val="700"/>
              </a:spcBef>
              <a:defRPr sz="12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(from “Insects did it ﬁrst: a micropatterned adhesive tape for robotic applications” 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700"/>
              </a:spcBef>
              <a:defRPr sz="12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Gorb et al., Bioinpiration &amp; Biometrics 2 (2007))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739" name="Rectangle 2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86868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And it is just about that simple:</a:t>
            </a:r>
          </a:p>
        </p:txBody>
      </p:sp>
      <p:sp>
        <p:nvSpPr>
          <p:cNvPr id="740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304800" y="1143000"/>
            <a:ext cx="8534400" cy="1447800"/>
          </a:xfrm>
          <a:prstGeom prst="rect">
            <a:avLst/>
          </a:prstGeom>
        </p:spPr>
        <p:txBody>
          <a:bodyPr/>
          <a:lstStyle/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    Start with four encoded strands, 				Although the atomistic reality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cool in solution to assemble together:			      is a bit more twisted:</a:t>
            </a:r>
          </a:p>
        </p:txBody>
      </p:sp>
      <p:pic>
        <p:nvPicPr>
          <p:cNvPr id="74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0" y="1981200"/>
            <a:ext cx="3376613" cy="3376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42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0" y="1981200"/>
            <a:ext cx="3657600" cy="3343275"/>
          </a:xfrm>
          <a:prstGeom prst="rect">
            <a:avLst/>
          </a:prstGeom>
          <a:ln w="12700">
            <a:miter lim="400000"/>
          </a:ln>
        </p:spPr>
      </p:pic>
      <p:sp>
        <p:nvSpPr>
          <p:cNvPr id="743" name="Rectangle 7"/>
          <p:cNvSpPr txBox="1"/>
          <p:nvPr/>
        </p:nvSpPr>
        <p:spPr>
          <a:xfrm>
            <a:off x="152400" y="5486400"/>
            <a:ext cx="4114800" cy="553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4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Four single strands of DNA combine to form "Holliday” X junctions (Wikipedia Commons)</a:t>
            </a:r>
            <a:r>
              <a:rPr sz="1800"/>
              <a:t>		</a:t>
            </a:r>
          </a:p>
        </p:txBody>
      </p:sp>
      <p:sp>
        <p:nvSpPr>
          <p:cNvPr id="744" name="Rectangle 8"/>
          <p:cNvSpPr txBox="1"/>
          <p:nvPr/>
        </p:nvSpPr>
        <p:spPr>
          <a:xfrm>
            <a:off x="5029200" y="5486400"/>
            <a:ext cx="4114800" cy="534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3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Resulting 3D DNA structure</a:t>
            </a:r>
            <a:endParaRPr>
              <a:solidFill>
                <a:srgbClr val="CC3300"/>
              </a:solidFill>
            </a:endParaRPr>
          </a:p>
          <a:p>
            <a:pPr defTabSz="457200">
              <a:spcBef>
                <a:spcPts val="3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(Richard Wheeler - Wikipedia Commons)	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Footer Placeholder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747" name="Rectangle 1026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6868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As confirmed by high resolution electron microscopy:</a:t>
            </a:r>
          </a:p>
        </p:txBody>
      </p:sp>
      <p:sp>
        <p:nvSpPr>
          <p:cNvPr id="748" name="Rectangle 1027"/>
          <p:cNvSpPr txBox="1">
            <a:spLocks noGrp="1"/>
          </p:cNvSpPr>
          <p:nvPr>
            <p:ph type="body" idx="1"/>
          </p:nvPr>
        </p:nvSpPr>
        <p:spPr>
          <a:xfrm>
            <a:off x="304800" y="1120775"/>
            <a:ext cx="8534400" cy="4073108"/>
          </a:xfrm>
          <a:prstGeom prst="rect">
            <a:avLst/>
          </a:prstGeom>
        </p:spPr>
        <p:txBody>
          <a:bodyPr/>
          <a:lstStyle/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Each node of this nanoscale mesh was fabricated as shown on preceding slide: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									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									The pioneer of this field, </a:t>
            </a:r>
          </a:p>
          <a:p>
            <a:pPr defTabSz="457200"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									Ned Seeman of New York Univ. </a:t>
            </a:r>
          </a:p>
          <a:p>
            <a:pPr defTabSz="457200"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									assured me it is really ~ that easy!</a:t>
            </a:r>
          </a:p>
        </p:txBody>
      </p:sp>
      <p:pic>
        <p:nvPicPr>
          <p:cNvPr id="749" name="Picture 1153" descr="Picture 115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800" y="1828800"/>
            <a:ext cx="3505200" cy="3436938"/>
          </a:xfrm>
          <a:prstGeom prst="rect">
            <a:avLst/>
          </a:prstGeom>
          <a:ln w="12700">
            <a:miter lim="400000"/>
          </a:ln>
        </p:spPr>
      </p:pic>
      <p:sp>
        <p:nvSpPr>
          <p:cNvPr id="750" name="Rectangle 1155"/>
          <p:cNvSpPr txBox="1"/>
          <p:nvPr/>
        </p:nvSpPr>
        <p:spPr>
          <a:xfrm>
            <a:off x="304800" y="5607050"/>
            <a:ext cx="5054462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45719" rIns="45719">
            <a:spAutoFit/>
          </a:bodyPr>
          <a:lstStyle>
            <a:lvl1pPr algn="l">
              <a:spcBef>
                <a:spcPts val="0"/>
              </a:spcBef>
              <a:defRPr sz="16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(Thomas H. LaBean &amp; Hao Yan - Wikipedia Commons)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753" name="Rectangle 1026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86868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Ned Seeman has taken it into 3D:</a:t>
            </a:r>
          </a:p>
        </p:txBody>
      </p:sp>
      <p:sp>
        <p:nvSpPr>
          <p:cNvPr id="754" name="Rectangle 1027"/>
          <p:cNvSpPr txBox="1">
            <a:spLocks noGrp="1"/>
          </p:cNvSpPr>
          <p:nvPr>
            <p:ph type="body" sz="quarter" idx="1"/>
          </p:nvPr>
        </p:nvSpPr>
        <p:spPr>
          <a:xfrm>
            <a:off x="304800" y="1143000"/>
            <a:ext cx="8534400" cy="1447800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Schematic of 3D box:						Complete DNA structure:</a:t>
            </a:r>
          </a:p>
        </p:txBody>
      </p:sp>
      <p:pic>
        <p:nvPicPr>
          <p:cNvPr id="755" name="Picture 1028" descr="Picture 102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9200" y="1752600"/>
            <a:ext cx="2944814" cy="2833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756" name="Picture 1029" descr="Picture 102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000" y="1828800"/>
            <a:ext cx="2971800" cy="2801939"/>
          </a:xfrm>
          <a:prstGeom prst="rect">
            <a:avLst/>
          </a:prstGeom>
          <a:ln w="12700">
            <a:miter lim="400000"/>
          </a:ln>
        </p:spPr>
      </p:pic>
      <p:sp>
        <p:nvSpPr>
          <p:cNvPr id="757" name="Rectangle 1030"/>
          <p:cNvSpPr txBox="1"/>
          <p:nvPr/>
        </p:nvSpPr>
        <p:spPr>
          <a:xfrm>
            <a:off x="839522" y="5029199"/>
            <a:ext cx="7064906" cy="721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spcBef>
                <a:spcPts val="0"/>
              </a:spcBef>
              <a:defRPr sz="16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Based on the work of Ned Seeman, New York University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0"/>
              </a:spcBef>
              <a:defRPr sz="16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0"/>
              </a:spcBef>
              <a:defRPr sz="12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(See Ned Seeman papers at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4"/>
              </a:rPr>
              <a:t>Bleeding Edge Nanomechanics – Supporting Materials - DNA Scaffolding</a:t>
            </a:r>
            <a:r>
              <a:t>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760" name="Rectangle 1026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686800" cy="609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Why as an electrical engineer does this excite me?</a:t>
            </a:r>
          </a:p>
        </p:txBody>
      </p:sp>
      <p:sp>
        <p:nvSpPr>
          <p:cNvPr id="761" name="Rectangle 1027"/>
          <p:cNvSpPr txBox="1"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2438400"/>
          </a:xfrm>
          <a:prstGeom prst="rect">
            <a:avLst/>
          </a:prstGeom>
        </p:spPr>
        <p:txBody>
          <a:bodyPr/>
          <a:lstStyle/>
          <a:p>
            <a:pPr marL="342900" indent="-342900" defTabSz="457200"/>
            <a:r>
              <a:t>Possibility of Using DNA self-assembly to: </a:t>
            </a:r>
          </a:p>
          <a:p>
            <a:pPr marL="342900" indent="-342900" defTabSz="457200">
              <a:defRPr sz="1000"/>
            </a:pPr>
            <a:endParaRPr/>
          </a:p>
          <a:p>
            <a:pPr marL="342900" indent="-342900" defTabSz="457200"/>
            <a:r>
              <a:t>1) Arrange DNA boxes into scaffolds</a:t>
            </a:r>
          </a:p>
          <a:p>
            <a:pPr marL="342900" indent="-342900" defTabSz="457200">
              <a:defRPr sz="1000"/>
            </a:pPr>
            <a:endParaRPr/>
          </a:p>
          <a:p>
            <a:pPr marL="342900" indent="-342900" defTabSz="457200"/>
            <a:r>
              <a:t>2) But with extra </a:t>
            </a:r>
            <a:r>
              <a:rPr b="1"/>
              <a:t>single strand </a:t>
            </a:r>
            <a:r>
              <a:t>DNA “address label” ends in each box </a:t>
            </a:r>
            <a:endParaRPr sz="1400"/>
          </a:p>
          <a:p>
            <a:pPr marL="342900" indent="-342900" defTabSz="457200">
              <a:defRPr sz="1200"/>
            </a:pPr>
            <a:endParaRPr/>
          </a:p>
          <a:p>
            <a:pPr marL="342900" indent="-342900" defTabSz="457200"/>
            <a:r>
              <a:t>3) Then add quantum dots with complementary single strands =&gt; </a:t>
            </a:r>
            <a:r>
              <a:rPr b="1">
                <a:solidFill>
                  <a:srgbClr val="FFE033"/>
                </a:solidFill>
              </a:rPr>
              <a:t>Q-Dot arrays!</a:t>
            </a:r>
          </a:p>
        </p:txBody>
      </p:sp>
      <p:grpSp>
        <p:nvGrpSpPr>
          <p:cNvPr id="1207" name="Group 449"/>
          <p:cNvGrpSpPr/>
          <p:nvPr/>
        </p:nvGrpSpPr>
        <p:grpSpPr>
          <a:xfrm>
            <a:off x="685808" y="3428202"/>
            <a:ext cx="7924784" cy="2514609"/>
            <a:chOff x="0" y="0"/>
            <a:chExt cx="7924782" cy="2514608"/>
          </a:xfrm>
        </p:grpSpPr>
        <p:grpSp>
          <p:nvGrpSpPr>
            <p:cNvPr id="768" name="Group 1079"/>
            <p:cNvGrpSpPr/>
            <p:nvPr/>
          </p:nvGrpSpPr>
          <p:grpSpPr>
            <a:xfrm>
              <a:off x="3467091" y="350047"/>
              <a:ext cx="571501" cy="259562"/>
              <a:chOff x="0" y="0"/>
              <a:chExt cx="571499" cy="259560"/>
            </a:xfrm>
          </p:grpSpPr>
          <p:sp>
            <p:nvSpPr>
              <p:cNvPr id="762" name="Line 1034"/>
              <p:cNvSpPr/>
              <p:nvPr/>
            </p:nvSpPr>
            <p:spPr>
              <a:xfrm flipH="1" flipV="1">
                <a:off x="403063" y="107152"/>
                <a:ext cx="324" cy="152409"/>
              </a:xfrm>
              <a:prstGeom prst="line">
                <a:avLst/>
              </a:prstGeom>
              <a:noFill/>
              <a:ln w="38100" cap="flat">
                <a:solidFill>
                  <a:srgbClr val="00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63" name="Line 1038"/>
              <p:cNvSpPr/>
              <p:nvPr/>
            </p:nvSpPr>
            <p:spPr>
              <a:xfrm flipH="1" flipV="1">
                <a:off x="328470" y="107152"/>
                <a:ext cx="284" cy="149234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64" name="Line 1039"/>
              <p:cNvSpPr/>
              <p:nvPr/>
            </p:nvSpPr>
            <p:spPr>
              <a:xfrm flipH="1" flipV="1">
                <a:off x="554699" y="107946"/>
                <a:ext cx="264" cy="147646"/>
              </a:xfrm>
              <a:prstGeom prst="line">
                <a:avLst/>
              </a:prstGeom>
              <a:noFill/>
              <a:ln w="38100" cap="flat">
                <a:solidFill>
                  <a:srgbClr val="00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65" name="Line 1040"/>
              <p:cNvSpPr/>
              <p:nvPr/>
            </p:nvSpPr>
            <p:spPr>
              <a:xfrm flipH="1" flipV="1">
                <a:off x="480890" y="107152"/>
                <a:ext cx="245" cy="146059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66" name="Line 1077"/>
              <p:cNvSpPr/>
              <p:nvPr/>
            </p:nvSpPr>
            <p:spPr>
              <a:xfrm flipH="1" flipV="1">
                <a:off x="190499" y="109537"/>
                <a:ext cx="381001" cy="1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67" name="Oval 1078"/>
              <p:cNvSpPr/>
              <p:nvPr/>
            </p:nvSpPr>
            <p:spPr>
              <a:xfrm>
                <a:off x="0" y="0"/>
                <a:ext cx="228600" cy="228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</p:grpSp>
        <p:grpSp>
          <p:nvGrpSpPr>
            <p:cNvPr id="775" name="Group 1308"/>
            <p:cNvGrpSpPr/>
            <p:nvPr/>
          </p:nvGrpSpPr>
          <p:grpSpPr>
            <a:xfrm>
              <a:off x="3467091" y="883447"/>
              <a:ext cx="571501" cy="259562"/>
              <a:chOff x="0" y="0"/>
              <a:chExt cx="571499" cy="259560"/>
            </a:xfrm>
          </p:grpSpPr>
          <p:sp>
            <p:nvSpPr>
              <p:cNvPr id="769" name="Line 1309"/>
              <p:cNvSpPr/>
              <p:nvPr/>
            </p:nvSpPr>
            <p:spPr>
              <a:xfrm flipH="1" flipV="1">
                <a:off x="403063" y="107152"/>
                <a:ext cx="324" cy="152409"/>
              </a:xfrm>
              <a:prstGeom prst="line">
                <a:avLst/>
              </a:prstGeom>
              <a:noFill/>
              <a:ln w="38100" cap="flat">
                <a:solidFill>
                  <a:srgbClr val="00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70" name="Line 1310"/>
              <p:cNvSpPr/>
              <p:nvPr/>
            </p:nvSpPr>
            <p:spPr>
              <a:xfrm flipH="1" flipV="1">
                <a:off x="328470" y="107152"/>
                <a:ext cx="284" cy="149234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71" name="Line 1311"/>
              <p:cNvSpPr/>
              <p:nvPr/>
            </p:nvSpPr>
            <p:spPr>
              <a:xfrm flipH="1" flipV="1">
                <a:off x="554699" y="107946"/>
                <a:ext cx="264" cy="147646"/>
              </a:xfrm>
              <a:prstGeom prst="line">
                <a:avLst/>
              </a:prstGeom>
              <a:noFill/>
              <a:ln w="38100" cap="flat">
                <a:solidFill>
                  <a:srgbClr val="00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72" name="Line 1312"/>
              <p:cNvSpPr/>
              <p:nvPr/>
            </p:nvSpPr>
            <p:spPr>
              <a:xfrm flipH="1" flipV="1">
                <a:off x="480890" y="107152"/>
                <a:ext cx="245" cy="146059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73" name="Line 1313"/>
              <p:cNvSpPr/>
              <p:nvPr/>
            </p:nvSpPr>
            <p:spPr>
              <a:xfrm flipH="1" flipV="1">
                <a:off x="190499" y="109537"/>
                <a:ext cx="381001" cy="1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74" name="Oval 1314"/>
              <p:cNvSpPr/>
              <p:nvPr/>
            </p:nvSpPr>
            <p:spPr>
              <a:xfrm>
                <a:off x="0" y="0"/>
                <a:ext cx="228600" cy="228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</p:grpSp>
        <p:grpSp>
          <p:nvGrpSpPr>
            <p:cNvPr id="782" name="Group 1315"/>
            <p:cNvGrpSpPr/>
            <p:nvPr/>
          </p:nvGrpSpPr>
          <p:grpSpPr>
            <a:xfrm>
              <a:off x="3467091" y="1416847"/>
              <a:ext cx="571501" cy="259562"/>
              <a:chOff x="0" y="0"/>
              <a:chExt cx="571499" cy="259560"/>
            </a:xfrm>
          </p:grpSpPr>
          <p:sp>
            <p:nvSpPr>
              <p:cNvPr id="776" name="Line 1316"/>
              <p:cNvSpPr/>
              <p:nvPr/>
            </p:nvSpPr>
            <p:spPr>
              <a:xfrm flipH="1" flipV="1">
                <a:off x="403063" y="107152"/>
                <a:ext cx="324" cy="152409"/>
              </a:xfrm>
              <a:prstGeom prst="line">
                <a:avLst/>
              </a:prstGeom>
              <a:noFill/>
              <a:ln w="38100" cap="flat">
                <a:solidFill>
                  <a:srgbClr val="00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77" name="Line 1317"/>
              <p:cNvSpPr/>
              <p:nvPr/>
            </p:nvSpPr>
            <p:spPr>
              <a:xfrm flipH="1" flipV="1">
                <a:off x="328470" y="107152"/>
                <a:ext cx="284" cy="149234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78" name="Line 1318"/>
              <p:cNvSpPr/>
              <p:nvPr/>
            </p:nvSpPr>
            <p:spPr>
              <a:xfrm flipH="1" flipV="1">
                <a:off x="554699" y="107946"/>
                <a:ext cx="264" cy="147646"/>
              </a:xfrm>
              <a:prstGeom prst="line">
                <a:avLst/>
              </a:prstGeom>
              <a:noFill/>
              <a:ln w="38100" cap="flat">
                <a:solidFill>
                  <a:srgbClr val="00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79" name="Line 1319"/>
              <p:cNvSpPr/>
              <p:nvPr/>
            </p:nvSpPr>
            <p:spPr>
              <a:xfrm flipH="1" flipV="1">
                <a:off x="480890" y="107152"/>
                <a:ext cx="245" cy="146059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80" name="Line 1320"/>
              <p:cNvSpPr/>
              <p:nvPr/>
            </p:nvSpPr>
            <p:spPr>
              <a:xfrm flipH="1" flipV="1">
                <a:off x="190499" y="109537"/>
                <a:ext cx="381001" cy="1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81" name="Oval 1321"/>
              <p:cNvSpPr/>
              <p:nvPr/>
            </p:nvSpPr>
            <p:spPr>
              <a:xfrm>
                <a:off x="0" y="0"/>
                <a:ext cx="228600" cy="228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</p:grpSp>
        <p:grpSp>
          <p:nvGrpSpPr>
            <p:cNvPr id="789" name="Group 1322"/>
            <p:cNvGrpSpPr/>
            <p:nvPr/>
          </p:nvGrpSpPr>
          <p:grpSpPr>
            <a:xfrm>
              <a:off x="3467091" y="1950247"/>
              <a:ext cx="571501" cy="259562"/>
              <a:chOff x="0" y="0"/>
              <a:chExt cx="571499" cy="259560"/>
            </a:xfrm>
          </p:grpSpPr>
          <p:sp>
            <p:nvSpPr>
              <p:cNvPr id="783" name="Line 1323"/>
              <p:cNvSpPr/>
              <p:nvPr/>
            </p:nvSpPr>
            <p:spPr>
              <a:xfrm flipH="1" flipV="1">
                <a:off x="403063" y="107152"/>
                <a:ext cx="324" cy="152409"/>
              </a:xfrm>
              <a:prstGeom prst="line">
                <a:avLst/>
              </a:prstGeom>
              <a:noFill/>
              <a:ln w="38100" cap="flat">
                <a:solidFill>
                  <a:srgbClr val="00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84" name="Line 1324"/>
              <p:cNvSpPr/>
              <p:nvPr/>
            </p:nvSpPr>
            <p:spPr>
              <a:xfrm flipH="1" flipV="1">
                <a:off x="328470" y="107152"/>
                <a:ext cx="284" cy="149234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85" name="Line 1325"/>
              <p:cNvSpPr/>
              <p:nvPr/>
            </p:nvSpPr>
            <p:spPr>
              <a:xfrm flipH="1" flipV="1">
                <a:off x="554699" y="107946"/>
                <a:ext cx="264" cy="147646"/>
              </a:xfrm>
              <a:prstGeom prst="line">
                <a:avLst/>
              </a:prstGeom>
              <a:noFill/>
              <a:ln w="38100" cap="flat">
                <a:solidFill>
                  <a:srgbClr val="00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86" name="Line 1326"/>
              <p:cNvSpPr/>
              <p:nvPr/>
            </p:nvSpPr>
            <p:spPr>
              <a:xfrm flipH="1" flipV="1">
                <a:off x="480890" y="107152"/>
                <a:ext cx="245" cy="146059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87" name="Line 1327"/>
              <p:cNvSpPr/>
              <p:nvPr/>
            </p:nvSpPr>
            <p:spPr>
              <a:xfrm flipH="1" flipV="1">
                <a:off x="190499" y="109537"/>
                <a:ext cx="381001" cy="1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88" name="Oval 1328"/>
              <p:cNvSpPr/>
              <p:nvPr/>
            </p:nvSpPr>
            <p:spPr>
              <a:xfrm>
                <a:off x="0" y="0"/>
                <a:ext cx="228600" cy="228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</p:grpSp>
        <p:sp>
          <p:nvSpPr>
            <p:cNvPr id="790" name="Line 1550"/>
            <p:cNvSpPr/>
            <p:nvPr/>
          </p:nvSpPr>
          <p:spPr>
            <a:xfrm flipV="1">
              <a:off x="2895591" y="1067597"/>
              <a:ext cx="1" cy="45720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1" name="Line 1551"/>
            <p:cNvSpPr/>
            <p:nvPr/>
          </p:nvSpPr>
          <p:spPr>
            <a:xfrm>
              <a:off x="2666991" y="1296197"/>
              <a:ext cx="457201" cy="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2" name="Line 1554"/>
            <p:cNvSpPr/>
            <p:nvPr/>
          </p:nvSpPr>
          <p:spPr>
            <a:xfrm>
              <a:off x="4495791" y="1219997"/>
              <a:ext cx="533401" cy="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985" name="Group 14"/>
            <p:cNvGrpSpPr/>
            <p:nvPr/>
          </p:nvGrpSpPr>
          <p:grpSpPr>
            <a:xfrm>
              <a:off x="-1" y="28575"/>
              <a:ext cx="2486009" cy="2486034"/>
              <a:chOff x="0" y="0"/>
              <a:chExt cx="2486007" cy="2486033"/>
            </a:xfrm>
          </p:grpSpPr>
          <p:grpSp>
            <p:nvGrpSpPr>
              <p:cNvPr id="840" name="Group 15"/>
              <p:cNvGrpSpPr/>
              <p:nvPr/>
            </p:nvGrpSpPr>
            <p:grpSpPr>
              <a:xfrm>
                <a:off x="-1" y="-1"/>
                <a:ext cx="1225534" cy="1219210"/>
                <a:chOff x="0" y="0"/>
                <a:chExt cx="1225532" cy="1219208"/>
              </a:xfrm>
            </p:grpSpPr>
            <p:grpSp>
              <p:nvGrpSpPr>
                <p:cNvPr id="802" name="Group 16"/>
                <p:cNvGrpSpPr/>
                <p:nvPr/>
              </p:nvGrpSpPr>
              <p:grpSpPr>
                <a:xfrm>
                  <a:off x="282424" y="-1"/>
                  <a:ext cx="657509" cy="152410"/>
                  <a:chOff x="0" y="0"/>
                  <a:chExt cx="657508" cy="152408"/>
                </a:xfrm>
              </p:grpSpPr>
              <p:sp>
                <p:nvSpPr>
                  <p:cNvPr id="793" name="Line 17"/>
                  <p:cNvSpPr/>
                  <p:nvPr/>
                </p:nvSpPr>
                <p:spPr>
                  <a:xfrm flipH="1" flipV="1">
                    <a:off x="0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794" name="Line 18"/>
                  <p:cNvSpPr/>
                  <p:nvPr/>
                </p:nvSpPr>
                <p:spPr>
                  <a:xfrm flipH="1" flipV="1">
                    <a:off x="84137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FF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795" name="Line 19"/>
                  <p:cNvSpPr/>
                  <p:nvPr/>
                </p:nvSpPr>
                <p:spPr>
                  <a:xfrm flipH="1" flipV="1">
                    <a:off x="166687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796" name="Line 20"/>
                  <p:cNvSpPr/>
                  <p:nvPr/>
                </p:nvSpPr>
                <p:spPr>
                  <a:xfrm flipH="1" flipV="1">
                    <a:off x="246062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FF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797" name="Line 21"/>
                  <p:cNvSpPr/>
                  <p:nvPr/>
                </p:nvSpPr>
                <p:spPr>
                  <a:xfrm flipH="1" flipV="1">
                    <a:off x="328612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798" name="Line 22"/>
                  <p:cNvSpPr/>
                  <p:nvPr/>
                </p:nvSpPr>
                <p:spPr>
                  <a:xfrm flipH="1" flipV="1">
                    <a:off x="412750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FF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799" name="Line 23"/>
                  <p:cNvSpPr/>
                  <p:nvPr/>
                </p:nvSpPr>
                <p:spPr>
                  <a:xfrm flipH="1" flipV="1">
                    <a:off x="495300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00" name="Line 24"/>
                  <p:cNvSpPr/>
                  <p:nvPr/>
                </p:nvSpPr>
                <p:spPr>
                  <a:xfrm flipH="1" flipV="1">
                    <a:off x="574675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FF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01" name="Line 25"/>
                  <p:cNvSpPr/>
                  <p:nvPr/>
                </p:nvSpPr>
                <p:spPr>
                  <a:xfrm flipH="1" flipV="1">
                    <a:off x="657224" y="3175"/>
                    <a:ext cx="285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812" name="Group 26"/>
                <p:cNvGrpSpPr/>
                <p:nvPr/>
              </p:nvGrpSpPr>
              <p:grpSpPr>
                <a:xfrm>
                  <a:off x="306236" y="1066799"/>
                  <a:ext cx="657510" cy="152410"/>
                  <a:chOff x="0" y="0"/>
                  <a:chExt cx="657508" cy="152408"/>
                </a:xfrm>
              </p:grpSpPr>
              <p:sp>
                <p:nvSpPr>
                  <p:cNvPr id="803" name="Line 27"/>
                  <p:cNvSpPr/>
                  <p:nvPr/>
                </p:nvSpPr>
                <p:spPr>
                  <a:xfrm flipH="1" flipV="1">
                    <a:off x="0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04" name="Line 28"/>
                  <p:cNvSpPr/>
                  <p:nvPr/>
                </p:nvSpPr>
                <p:spPr>
                  <a:xfrm flipH="1" flipV="1">
                    <a:off x="84137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CC33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05" name="Line 29"/>
                  <p:cNvSpPr/>
                  <p:nvPr/>
                </p:nvSpPr>
                <p:spPr>
                  <a:xfrm flipH="1" flipV="1">
                    <a:off x="166687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06" name="Line 30"/>
                  <p:cNvSpPr/>
                  <p:nvPr/>
                </p:nvSpPr>
                <p:spPr>
                  <a:xfrm flipH="1" flipV="1">
                    <a:off x="246062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CC33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07" name="Line 31"/>
                  <p:cNvSpPr/>
                  <p:nvPr/>
                </p:nvSpPr>
                <p:spPr>
                  <a:xfrm flipH="1" flipV="1">
                    <a:off x="328612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08" name="Line 32"/>
                  <p:cNvSpPr/>
                  <p:nvPr/>
                </p:nvSpPr>
                <p:spPr>
                  <a:xfrm flipH="1" flipV="1">
                    <a:off x="412750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CC33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09" name="Line 33"/>
                  <p:cNvSpPr/>
                  <p:nvPr/>
                </p:nvSpPr>
                <p:spPr>
                  <a:xfrm flipH="1" flipV="1">
                    <a:off x="495300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10" name="Line 34"/>
                  <p:cNvSpPr/>
                  <p:nvPr/>
                </p:nvSpPr>
                <p:spPr>
                  <a:xfrm flipH="1" flipV="1">
                    <a:off x="574675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CC33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11" name="Line 35"/>
                  <p:cNvSpPr/>
                  <p:nvPr/>
                </p:nvSpPr>
                <p:spPr>
                  <a:xfrm flipH="1" flipV="1">
                    <a:off x="657224" y="3175"/>
                    <a:ext cx="285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822" name="Group 36"/>
                <p:cNvGrpSpPr/>
                <p:nvPr/>
              </p:nvGrpSpPr>
              <p:grpSpPr>
                <a:xfrm>
                  <a:off x="1066799" y="255786"/>
                  <a:ext cx="158734" cy="698111"/>
                  <a:chOff x="0" y="0"/>
                  <a:chExt cx="158732" cy="698110"/>
                </a:xfrm>
              </p:grpSpPr>
              <p:sp>
                <p:nvSpPr>
                  <p:cNvPr id="813" name="Line 37"/>
                  <p:cNvSpPr/>
                  <p:nvPr/>
                </p:nvSpPr>
                <p:spPr>
                  <a:xfrm flipV="1">
                    <a:off x="-1" y="-1"/>
                    <a:ext cx="149209" cy="2787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14" name="Line 38"/>
                  <p:cNvSpPr/>
                  <p:nvPr/>
                </p:nvSpPr>
                <p:spPr>
                  <a:xfrm flipV="1">
                    <a:off x="4762" y="84137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15" name="Line 39"/>
                  <p:cNvSpPr/>
                  <p:nvPr/>
                </p:nvSpPr>
                <p:spPr>
                  <a:xfrm flipV="1">
                    <a:off x="7937" y="166687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16" name="Line 40"/>
                  <p:cNvSpPr/>
                  <p:nvPr/>
                </p:nvSpPr>
                <p:spPr>
                  <a:xfrm flipV="1">
                    <a:off x="7937" y="244474"/>
                    <a:ext cx="149208" cy="2787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17" name="Line 41"/>
                  <p:cNvSpPr/>
                  <p:nvPr/>
                </p:nvSpPr>
                <p:spPr>
                  <a:xfrm flipV="1">
                    <a:off x="6349" y="328612"/>
                    <a:ext cx="149209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18" name="Line 42"/>
                  <p:cNvSpPr/>
                  <p:nvPr/>
                </p:nvSpPr>
                <p:spPr>
                  <a:xfrm flipV="1">
                    <a:off x="9524" y="411162"/>
                    <a:ext cx="149209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19" name="Line 43"/>
                  <p:cNvSpPr/>
                  <p:nvPr/>
                </p:nvSpPr>
                <p:spPr>
                  <a:xfrm flipV="1">
                    <a:off x="7937" y="495300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20" name="Line 44"/>
                  <p:cNvSpPr/>
                  <p:nvPr/>
                </p:nvSpPr>
                <p:spPr>
                  <a:xfrm flipV="1">
                    <a:off x="7937" y="612775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21" name="Line 45"/>
                  <p:cNvSpPr/>
                  <p:nvPr/>
                </p:nvSpPr>
                <p:spPr>
                  <a:xfrm flipV="1">
                    <a:off x="6349" y="695325"/>
                    <a:ext cx="149209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832" name="Group 46"/>
                <p:cNvGrpSpPr/>
                <p:nvPr/>
              </p:nvGrpSpPr>
              <p:grpSpPr>
                <a:xfrm>
                  <a:off x="-1" y="247848"/>
                  <a:ext cx="158734" cy="698111"/>
                  <a:chOff x="0" y="0"/>
                  <a:chExt cx="158732" cy="698110"/>
                </a:xfrm>
              </p:grpSpPr>
              <p:sp>
                <p:nvSpPr>
                  <p:cNvPr id="823" name="Line 47"/>
                  <p:cNvSpPr/>
                  <p:nvPr/>
                </p:nvSpPr>
                <p:spPr>
                  <a:xfrm flipV="1">
                    <a:off x="-1" y="-1"/>
                    <a:ext cx="149209" cy="2787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24" name="Line 48"/>
                  <p:cNvSpPr/>
                  <p:nvPr/>
                </p:nvSpPr>
                <p:spPr>
                  <a:xfrm flipV="1">
                    <a:off x="4762" y="84137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25" name="Line 49"/>
                  <p:cNvSpPr/>
                  <p:nvPr/>
                </p:nvSpPr>
                <p:spPr>
                  <a:xfrm flipV="1">
                    <a:off x="7937" y="166687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26" name="Line 50"/>
                  <p:cNvSpPr/>
                  <p:nvPr/>
                </p:nvSpPr>
                <p:spPr>
                  <a:xfrm flipV="1">
                    <a:off x="7937" y="244474"/>
                    <a:ext cx="149208" cy="2787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27" name="Line 51"/>
                  <p:cNvSpPr/>
                  <p:nvPr/>
                </p:nvSpPr>
                <p:spPr>
                  <a:xfrm flipV="1">
                    <a:off x="6349" y="328612"/>
                    <a:ext cx="149209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28" name="Line 52"/>
                  <p:cNvSpPr/>
                  <p:nvPr/>
                </p:nvSpPr>
                <p:spPr>
                  <a:xfrm flipV="1">
                    <a:off x="9524" y="411162"/>
                    <a:ext cx="149209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29" name="Line 53"/>
                  <p:cNvSpPr/>
                  <p:nvPr/>
                </p:nvSpPr>
                <p:spPr>
                  <a:xfrm flipV="1">
                    <a:off x="7937" y="495300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30" name="Line 54"/>
                  <p:cNvSpPr/>
                  <p:nvPr/>
                </p:nvSpPr>
                <p:spPr>
                  <a:xfrm flipV="1">
                    <a:off x="7937" y="612775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31" name="Line 55"/>
                  <p:cNvSpPr/>
                  <p:nvPr/>
                </p:nvSpPr>
                <p:spPr>
                  <a:xfrm flipV="1">
                    <a:off x="6349" y="695325"/>
                    <a:ext cx="149209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833" name="AutoShape 56"/>
                <p:cNvSpPr/>
                <p:nvPr/>
              </p:nvSpPr>
              <p:spPr>
                <a:xfrm>
                  <a:off x="152391" y="153197"/>
                  <a:ext cx="914401" cy="914401"/>
                </a:xfrm>
                <a:prstGeom prst="roundRect">
                  <a:avLst>
                    <a:gd name="adj" fmla="val 16667"/>
                  </a:avLst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CC3300"/>
                      </a:solidFill>
                    </a:defRPr>
                  </a:pPr>
                  <a:endParaRPr/>
                </a:p>
              </p:txBody>
            </p:sp>
            <p:sp>
              <p:nvSpPr>
                <p:cNvPr id="834" name="Line 57"/>
                <p:cNvSpPr/>
                <p:nvPr/>
              </p:nvSpPr>
              <p:spPr>
                <a:xfrm flipH="1">
                  <a:off x="1036628" y="819947"/>
                  <a:ext cx="76201" cy="1"/>
                </a:xfrm>
                <a:prstGeom prst="line">
                  <a:avLst/>
                </a:prstGeom>
                <a:noFill/>
                <a:ln w="57150" cap="flat">
                  <a:solidFill>
                    <a:srgbClr val="2B5481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835" name="Line 58"/>
                <p:cNvSpPr/>
                <p:nvPr/>
              </p:nvSpPr>
              <p:spPr>
                <a:xfrm flipH="1" flipV="1">
                  <a:off x="758654" y="728662"/>
                  <a:ext cx="324" cy="152409"/>
                </a:xfrm>
                <a:prstGeom prst="line">
                  <a:avLst/>
                </a:prstGeom>
                <a:noFill/>
                <a:ln w="38100" cap="flat">
                  <a:solidFill>
                    <a:srgbClr val="00FF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836" name="Line 59"/>
                <p:cNvSpPr/>
                <p:nvPr/>
              </p:nvSpPr>
              <p:spPr>
                <a:xfrm flipH="1" flipV="1">
                  <a:off x="836461" y="728662"/>
                  <a:ext cx="285" cy="149234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837" name="Line 60"/>
                <p:cNvSpPr/>
                <p:nvPr/>
              </p:nvSpPr>
              <p:spPr>
                <a:xfrm flipH="1" flipV="1">
                  <a:off x="987294" y="728662"/>
                  <a:ext cx="244" cy="146059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838" name="Line 61"/>
                <p:cNvSpPr/>
                <p:nvPr/>
              </p:nvSpPr>
              <p:spPr>
                <a:xfrm flipH="1" flipV="1">
                  <a:off x="911878" y="729456"/>
                  <a:ext cx="264" cy="147646"/>
                </a:xfrm>
                <a:prstGeom prst="line">
                  <a:avLst/>
                </a:prstGeom>
                <a:noFill/>
                <a:ln w="38100" cap="flat">
                  <a:solidFill>
                    <a:srgbClr val="00FF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839" name="Line 62"/>
                <p:cNvSpPr/>
                <p:nvPr/>
              </p:nvSpPr>
              <p:spPr>
                <a:xfrm flipH="1">
                  <a:off x="742941" y="883130"/>
                  <a:ext cx="304801" cy="1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888" name="Group 63"/>
              <p:cNvGrpSpPr/>
              <p:nvPr/>
            </p:nvGrpSpPr>
            <p:grpSpPr>
              <a:xfrm>
                <a:off x="1231899" y="4762"/>
                <a:ext cx="1225534" cy="1219209"/>
                <a:chOff x="0" y="0"/>
                <a:chExt cx="1225532" cy="1219208"/>
              </a:xfrm>
            </p:grpSpPr>
            <p:grpSp>
              <p:nvGrpSpPr>
                <p:cNvPr id="850" name="Group 64"/>
                <p:cNvGrpSpPr/>
                <p:nvPr/>
              </p:nvGrpSpPr>
              <p:grpSpPr>
                <a:xfrm>
                  <a:off x="282424" y="-1"/>
                  <a:ext cx="657509" cy="152410"/>
                  <a:chOff x="0" y="0"/>
                  <a:chExt cx="657508" cy="152408"/>
                </a:xfrm>
              </p:grpSpPr>
              <p:sp>
                <p:nvSpPr>
                  <p:cNvPr id="841" name="Line 65"/>
                  <p:cNvSpPr/>
                  <p:nvPr/>
                </p:nvSpPr>
                <p:spPr>
                  <a:xfrm flipH="1" flipV="1">
                    <a:off x="0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42" name="Line 66"/>
                  <p:cNvSpPr/>
                  <p:nvPr/>
                </p:nvSpPr>
                <p:spPr>
                  <a:xfrm flipH="1" flipV="1">
                    <a:off x="84137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FF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43" name="Line 67"/>
                  <p:cNvSpPr/>
                  <p:nvPr/>
                </p:nvSpPr>
                <p:spPr>
                  <a:xfrm flipH="1" flipV="1">
                    <a:off x="166687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44" name="Line 68"/>
                  <p:cNvSpPr/>
                  <p:nvPr/>
                </p:nvSpPr>
                <p:spPr>
                  <a:xfrm flipH="1" flipV="1">
                    <a:off x="246062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FF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45" name="Line 69"/>
                  <p:cNvSpPr/>
                  <p:nvPr/>
                </p:nvSpPr>
                <p:spPr>
                  <a:xfrm flipH="1" flipV="1">
                    <a:off x="328612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46" name="Line 70"/>
                  <p:cNvSpPr/>
                  <p:nvPr/>
                </p:nvSpPr>
                <p:spPr>
                  <a:xfrm flipH="1" flipV="1">
                    <a:off x="412750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FF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47" name="Line 71"/>
                  <p:cNvSpPr/>
                  <p:nvPr/>
                </p:nvSpPr>
                <p:spPr>
                  <a:xfrm flipH="1" flipV="1">
                    <a:off x="495300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48" name="Line 72"/>
                  <p:cNvSpPr/>
                  <p:nvPr/>
                </p:nvSpPr>
                <p:spPr>
                  <a:xfrm flipH="1" flipV="1">
                    <a:off x="574675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FF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49" name="Line 73"/>
                  <p:cNvSpPr/>
                  <p:nvPr/>
                </p:nvSpPr>
                <p:spPr>
                  <a:xfrm flipH="1" flipV="1">
                    <a:off x="657225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860" name="Group 74"/>
                <p:cNvGrpSpPr/>
                <p:nvPr/>
              </p:nvGrpSpPr>
              <p:grpSpPr>
                <a:xfrm>
                  <a:off x="306236" y="1066799"/>
                  <a:ext cx="657510" cy="152410"/>
                  <a:chOff x="0" y="0"/>
                  <a:chExt cx="657508" cy="152408"/>
                </a:xfrm>
              </p:grpSpPr>
              <p:sp>
                <p:nvSpPr>
                  <p:cNvPr id="851" name="Line 75"/>
                  <p:cNvSpPr/>
                  <p:nvPr/>
                </p:nvSpPr>
                <p:spPr>
                  <a:xfrm flipH="1" flipV="1">
                    <a:off x="0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52" name="Line 76"/>
                  <p:cNvSpPr/>
                  <p:nvPr/>
                </p:nvSpPr>
                <p:spPr>
                  <a:xfrm flipH="1" flipV="1">
                    <a:off x="84137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CC33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53" name="Line 77"/>
                  <p:cNvSpPr/>
                  <p:nvPr/>
                </p:nvSpPr>
                <p:spPr>
                  <a:xfrm flipH="1" flipV="1">
                    <a:off x="166687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54" name="Line 78"/>
                  <p:cNvSpPr/>
                  <p:nvPr/>
                </p:nvSpPr>
                <p:spPr>
                  <a:xfrm flipH="1" flipV="1">
                    <a:off x="246062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CC33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55" name="Line 79"/>
                  <p:cNvSpPr/>
                  <p:nvPr/>
                </p:nvSpPr>
                <p:spPr>
                  <a:xfrm flipH="1" flipV="1">
                    <a:off x="328612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56" name="Line 80"/>
                  <p:cNvSpPr/>
                  <p:nvPr/>
                </p:nvSpPr>
                <p:spPr>
                  <a:xfrm flipH="1" flipV="1">
                    <a:off x="412750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CC33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57" name="Line 81"/>
                  <p:cNvSpPr/>
                  <p:nvPr/>
                </p:nvSpPr>
                <p:spPr>
                  <a:xfrm flipH="1" flipV="1">
                    <a:off x="495300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58" name="Line 82"/>
                  <p:cNvSpPr/>
                  <p:nvPr/>
                </p:nvSpPr>
                <p:spPr>
                  <a:xfrm flipH="1" flipV="1">
                    <a:off x="574675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CC33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59" name="Line 83"/>
                  <p:cNvSpPr/>
                  <p:nvPr/>
                </p:nvSpPr>
                <p:spPr>
                  <a:xfrm flipH="1" flipV="1">
                    <a:off x="657225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870" name="Group 84"/>
                <p:cNvGrpSpPr/>
                <p:nvPr/>
              </p:nvGrpSpPr>
              <p:grpSpPr>
                <a:xfrm>
                  <a:off x="1066799" y="255786"/>
                  <a:ext cx="158734" cy="698111"/>
                  <a:chOff x="0" y="0"/>
                  <a:chExt cx="158732" cy="698110"/>
                </a:xfrm>
              </p:grpSpPr>
              <p:sp>
                <p:nvSpPr>
                  <p:cNvPr id="861" name="Line 85"/>
                  <p:cNvSpPr/>
                  <p:nvPr/>
                </p:nvSpPr>
                <p:spPr>
                  <a:xfrm flipV="1">
                    <a:off x="-1" y="-1"/>
                    <a:ext cx="149209" cy="2787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62" name="Line 86"/>
                  <p:cNvSpPr/>
                  <p:nvPr/>
                </p:nvSpPr>
                <p:spPr>
                  <a:xfrm flipV="1">
                    <a:off x="4762" y="84137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63" name="Line 87"/>
                  <p:cNvSpPr/>
                  <p:nvPr/>
                </p:nvSpPr>
                <p:spPr>
                  <a:xfrm flipV="1">
                    <a:off x="7937" y="166687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64" name="Line 88"/>
                  <p:cNvSpPr/>
                  <p:nvPr/>
                </p:nvSpPr>
                <p:spPr>
                  <a:xfrm flipV="1">
                    <a:off x="7937" y="244474"/>
                    <a:ext cx="149208" cy="2787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65" name="Line 89"/>
                  <p:cNvSpPr/>
                  <p:nvPr/>
                </p:nvSpPr>
                <p:spPr>
                  <a:xfrm flipV="1">
                    <a:off x="6349" y="328612"/>
                    <a:ext cx="149209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66" name="Line 90"/>
                  <p:cNvSpPr/>
                  <p:nvPr/>
                </p:nvSpPr>
                <p:spPr>
                  <a:xfrm flipV="1">
                    <a:off x="9524" y="411162"/>
                    <a:ext cx="149209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67" name="Line 91"/>
                  <p:cNvSpPr/>
                  <p:nvPr/>
                </p:nvSpPr>
                <p:spPr>
                  <a:xfrm flipV="1">
                    <a:off x="7937" y="495300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68" name="Line 92"/>
                  <p:cNvSpPr/>
                  <p:nvPr/>
                </p:nvSpPr>
                <p:spPr>
                  <a:xfrm flipV="1">
                    <a:off x="7937" y="612775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69" name="Line 93"/>
                  <p:cNvSpPr/>
                  <p:nvPr/>
                </p:nvSpPr>
                <p:spPr>
                  <a:xfrm flipV="1">
                    <a:off x="6349" y="695325"/>
                    <a:ext cx="149209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880" name="Group 94"/>
                <p:cNvGrpSpPr/>
                <p:nvPr/>
              </p:nvGrpSpPr>
              <p:grpSpPr>
                <a:xfrm>
                  <a:off x="-1" y="247848"/>
                  <a:ext cx="158734" cy="698111"/>
                  <a:chOff x="0" y="0"/>
                  <a:chExt cx="158732" cy="698110"/>
                </a:xfrm>
              </p:grpSpPr>
              <p:sp>
                <p:nvSpPr>
                  <p:cNvPr id="871" name="Line 95"/>
                  <p:cNvSpPr/>
                  <p:nvPr/>
                </p:nvSpPr>
                <p:spPr>
                  <a:xfrm flipV="1">
                    <a:off x="-1" y="-1"/>
                    <a:ext cx="149209" cy="2787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72" name="Line 96"/>
                  <p:cNvSpPr/>
                  <p:nvPr/>
                </p:nvSpPr>
                <p:spPr>
                  <a:xfrm flipV="1">
                    <a:off x="4762" y="84137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73" name="Line 97"/>
                  <p:cNvSpPr/>
                  <p:nvPr/>
                </p:nvSpPr>
                <p:spPr>
                  <a:xfrm flipV="1">
                    <a:off x="7937" y="166687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74" name="Line 98"/>
                  <p:cNvSpPr/>
                  <p:nvPr/>
                </p:nvSpPr>
                <p:spPr>
                  <a:xfrm flipV="1">
                    <a:off x="7937" y="244474"/>
                    <a:ext cx="149208" cy="2787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75" name="Line 99"/>
                  <p:cNvSpPr/>
                  <p:nvPr/>
                </p:nvSpPr>
                <p:spPr>
                  <a:xfrm flipV="1">
                    <a:off x="6349" y="328612"/>
                    <a:ext cx="149209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76" name="Line 100"/>
                  <p:cNvSpPr/>
                  <p:nvPr/>
                </p:nvSpPr>
                <p:spPr>
                  <a:xfrm flipV="1">
                    <a:off x="9524" y="411162"/>
                    <a:ext cx="149209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77" name="Line 101"/>
                  <p:cNvSpPr/>
                  <p:nvPr/>
                </p:nvSpPr>
                <p:spPr>
                  <a:xfrm flipV="1">
                    <a:off x="7937" y="495300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78" name="Line 102"/>
                  <p:cNvSpPr/>
                  <p:nvPr/>
                </p:nvSpPr>
                <p:spPr>
                  <a:xfrm flipV="1">
                    <a:off x="7937" y="612775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79" name="Line 103"/>
                  <p:cNvSpPr/>
                  <p:nvPr/>
                </p:nvSpPr>
                <p:spPr>
                  <a:xfrm flipV="1">
                    <a:off x="6349" y="695325"/>
                    <a:ext cx="149209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881" name="AutoShape 104"/>
                <p:cNvSpPr/>
                <p:nvPr/>
              </p:nvSpPr>
              <p:spPr>
                <a:xfrm>
                  <a:off x="152391" y="153197"/>
                  <a:ext cx="914401" cy="914401"/>
                </a:xfrm>
                <a:prstGeom prst="roundRect">
                  <a:avLst>
                    <a:gd name="adj" fmla="val 16667"/>
                  </a:avLst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CC3300"/>
                      </a:solidFill>
                    </a:defRPr>
                  </a:pPr>
                  <a:endParaRPr/>
                </a:p>
              </p:txBody>
            </p:sp>
            <p:sp>
              <p:nvSpPr>
                <p:cNvPr id="882" name="Line 105"/>
                <p:cNvSpPr/>
                <p:nvPr/>
              </p:nvSpPr>
              <p:spPr>
                <a:xfrm flipH="1">
                  <a:off x="1036628" y="819947"/>
                  <a:ext cx="76201" cy="1"/>
                </a:xfrm>
                <a:prstGeom prst="line">
                  <a:avLst/>
                </a:prstGeom>
                <a:noFill/>
                <a:ln w="57150" cap="flat">
                  <a:solidFill>
                    <a:srgbClr val="2B5481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883" name="Line 106"/>
                <p:cNvSpPr/>
                <p:nvPr/>
              </p:nvSpPr>
              <p:spPr>
                <a:xfrm flipH="1" flipV="1">
                  <a:off x="758654" y="728662"/>
                  <a:ext cx="324" cy="152409"/>
                </a:xfrm>
                <a:prstGeom prst="line">
                  <a:avLst/>
                </a:prstGeom>
                <a:noFill/>
                <a:ln w="38100" cap="flat">
                  <a:solidFill>
                    <a:srgbClr val="00FF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884" name="Line 107"/>
                <p:cNvSpPr/>
                <p:nvPr/>
              </p:nvSpPr>
              <p:spPr>
                <a:xfrm flipH="1" flipV="1">
                  <a:off x="836461" y="728662"/>
                  <a:ext cx="285" cy="149234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885" name="Line 108"/>
                <p:cNvSpPr/>
                <p:nvPr/>
              </p:nvSpPr>
              <p:spPr>
                <a:xfrm flipH="1" flipV="1">
                  <a:off x="987294" y="728662"/>
                  <a:ext cx="244" cy="146059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886" name="Line 109"/>
                <p:cNvSpPr/>
                <p:nvPr/>
              </p:nvSpPr>
              <p:spPr>
                <a:xfrm flipH="1" flipV="1">
                  <a:off x="911878" y="729456"/>
                  <a:ext cx="264" cy="147646"/>
                </a:xfrm>
                <a:prstGeom prst="line">
                  <a:avLst/>
                </a:prstGeom>
                <a:noFill/>
                <a:ln w="38100" cap="flat">
                  <a:solidFill>
                    <a:srgbClr val="00FF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887" name="Line 110"/>
                <p:cNvSpPr/>
                <p:nvPr/>
              </p:nvSpPr>
              <p:spPr>
                <a:xfrm flipH="1">
                  <a:off x="742941" y="883130"/>
                  <a:ext cx="304801" cy="1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936" name="Group 111"/>
              <p:cNvGrpSpPr/>
              <p:nvPr/>
            </p:nvGrpSpPr>
            <p:grpSpPr>
              <a:xfrm>
                <a:off x="28574" y="1262062"/>
                <a:ext cx="1225534" cy="1219209"/>
                <a:chOff x="0" y="0"/>
                <a:chExt cx="1225532" cy="1219208"/>
              </a:xfrm>
            </p:grpSpPr>
            <p:grpSp>
              <p:nvGrpSpPr>
                <p:cNvPr id="898" name="Group 112"/>
                <p:cNvGrpSpPr/>
                <p:nvPr/>
              </p:nvGrpSpPr>
              <p:grpSpPr>
                <a:xfrm>
                  <a:off x="282424" y="-1"/>
                  <a:ext cx="657509" cy="152410"/>
                  <a:chOff x="0" y="0"/>
                  <a:chExt cx="657508" cy="152408"/>
                </a:xfrm>
              </p:grpSpPr>
              <p:sp>
                <p:nvSpPr>
                  <p:cNvPr id="889" name="Line 113"/>
                  <p:cNvSpPr/>
                  <p:nvPr/>
                </p:nvSpPr>
                <p:spPr>
                  <a:xfrm flipH="1" flipV="1">
                    <a:off x="0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90" name="Line 114"/>
                  <p:cNvSpPr/>
                  <p:nvPr/>
                </p:nvSpPr>
                <p:spPr>
                  <a:xfrm flipH="1" flipV="1">
                    <a:off x="84137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FF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91" name="Line 115"/>
                  <p:cNvSpPr/>
                  <p:nvPr/>
                </p:nvSpPr>
                <p:spPr>
                  <a:xfrm flipH="1" flipV="1">
                    <a:off x="166687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92" name="Line 116"/>
                  <p:cNvSpPr/>
                  <p:nvPr/>
                </p:nvSpPr>
                <p:spPr>
                  <a:xfrm flipH="1" flipV="1">
                    <a:off x="246062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FF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93" name="Line 117"/>
                  <p:cNvSpPr/>
                  <p:nvPr/>
                </p:nvSpPr>
                <p:spPr>
                  <a:xfrm flipH="1" flipV="1">
                    <a:off x="328612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94" name="Line 118"/>
                  <p:cNvSpPr/>
                  <p:nvPr/>
                </p:nvSpPr>
                <p:spPr>
                  <a:xfrm flipH="1" flipV="1">
                    <a:off x="412750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FF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95" name="Line 119"/>
                  <p:cNvSpPr/>
                  <p:nvPr/>
                </p:nvSpPr>
                <p:spPr>
                  <a:xfrm flipH="1" flipV="1">
                    <a:off x="495300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96" name="Line 120"/>
                  <p:cNvSpPr/>
                  <p:nvPr/>
                </p:nvSpPr>
                <p:spPr>
                  <a:xfrm flipH="1" flipV="1">
                    <a:off x="574675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FF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897" name="Line 121"/>
                  <p:cNvSpPr/>
                  <p:nvPr/>
                </p:nvSpPr>
                <p:spPr>
                  <a:xfrm flipH="1" flipV="1">
                    <a:off x="657224" y="3175"/>
                    <a:ext cx="285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908" name="Group 122"/>
                <p:cNvGrpSpPr/>
                <p:nvPr/>
              </p:nvGrpSpPr>
              <p:grpSpPr>
                <a:xfrm>
                  <a:off x="306236" y="1066799"/>
                  <a:ext cx="657510" cy="152410"/>
                  <a:chOff x="0" y="0"/>
                  <a:chExt cx="657508" cy="152408"/>
                </a:xfrm>
              </p:grpSpPr>
              <p:sp>
                <p:nvSpPr>
                  <p:cNvPr id="899" name="Line 123"/>
                  <p:cNvSpPr/>
                  <p:nvPr/>
                </p:nvSpPr>
                <p:spPr>
                  <a:xfrm flipH="1" flipV="1">
                    <a:off x="0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900" name="Line 124"/>
                  <p:cNvSpPr/>
                  <p:nvPr/>
                </p:nvSpPr>
                <p:spPr>
                  <a:xfrm flipH="1" flipV="1">
                    <a:off x="84137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CC33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901" name="Line 125"/>
                  <p:cNvSpPr/>
                  <p:nvPr/>
                </p:nvSpPr>
                <p:spPr>
                  <a:xfrm flipH="1" flipV="1">
                    <a:off x="166687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902" name="Line 126"/>
                  <p:cNvSpPr/>
                  <p:nvPr/>
                </p:nvSpPr>
                <p:spPr>
                  <a:xfrm flipH="1" flipV="1">
                    <a:off x="246062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CC33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903" name="Line 127"/>
                  <p:cNvSpPr/>
                  <p:nvPr/>
                </p:nvSpPr>
                <p:spPr>
                  <a:xfrm flipH="1" flipV="1">
                    <a:off x="328612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904" name="Line 128"/>
                  <p:cNvSpPr/>
                  <p:nvPr/>
                </p:nvSpPr>
                <p:spPr>
                  <a:xfrm flipH="1" flipV="1">
                    <a:off x="412750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CC33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905" name="Line 129"/>
                  <p:cNvSpPr/>
                  <p:nvPr/>
                </p:nvSpPr>
                <p:spPr>
                  <a:xfrm flipH="1" flipV="1">
                    <a:off x="495300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906" name="Line 130"/>
                  <p:cNvSpPr/>
                  <p:nvPr/>
                </p:nvSpPr>
                <p:spPr>
                  <a:xfrm flipH="1" flipV="1">
                    <a:off x="574675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CC33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907" name="Line 131"/>
                  <p:cNvSpPr/>
                  <p:nvPr/>
                </p:nvSpPr>
                <p:spPr>
                  <a:xfrm flipH="1" flipV="1">
                    <a:off x="657224" y="3175"/>
                    <a:ext cx="285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918" name="Group 132"/>
                <p:cNvGrpSpPr/>
                <p:nvPr/>
              </p:nvGrpSpPr>
              <p:grpSpPr>
                <a:xfrm>
                  <a:off x="1066799" y="255786"/>
                  <a:ext cx="158734" cy="698111"/>
                  <a:chOff x="0" y="0"/>
                  <a:chExt cx="158732" cy="698110"/>
                </a:xfrm>
              </p:grpSpPr>
              <p:sp>
                <p:nvSpPr>
                  <p:cNvPr id="909" name="Line 133"/>
                  <p:cNvSpPr/>
                  <p:nvPr/>
                </p:nvSpPr>
                <p:spPr>
                  <a:xfrm flipV="1">
                    <a:off x="-1" y="-1"/>
                    <a:ext cx="149209" cy="2787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910" name="Line 134"/>
                  <p:cNvSpPr/>
                  <p:nvPr/>
                </p:nvSpPr>
                <p:spPr>
                  <a:xfrm flipV="1">
                    <a:off x="4762" y="84137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911" name="Line 135"/>
                  <p:cNvSpPr/>
                  <p:nvPr/>
                </p:nvSpPr>
                <p:spPr>
                  <a:xfrm flipV="1">
                    <a:off x="7937" y="166687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912" name="Line 136"/>
                  <p:cNvSpPr/>
                  <p:nvPr/>
                </p:nvSpPr>
                <p:spPr>
                  <a:xfrm flipV="1">
                    <a:off x="7937" y="244474"/>
                    <a:ext cx="149208" cy="2787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913" name="Line 137"/>
                  <p:cNvSpPr/>
                  <p:nvPr/>
                </p:nvSpPr>
                <p:spPr>
                  <a:xfrm flipV="1">
                    <a:off x="6349" y="328612"/>
                    <a:ext cx="149209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914" name="Line 138"/>
                  <p:cNvSpPr/>
                  <p:nvPr/>
                </p:nvSpPr>
                <p:spPr>
                  <a:xfrm flipV="1">
                    <a:off x="9524" y="411162"/>
                    <a:ext cx="149209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915" name="Line 139"/>
                  <p:cNvSpPr/>
                  <p:nvPr/>
                </p:nvSpPr>
                <p:spPr>
                  <a:xfrm flipV="1">
                    <a:off x="7937" y="495300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916" name="Line 140"/>
                  <p:cNvSpPr/>
                  <p:nvPr/>
                </p:nvSpPr>
                <p:spPr>
                  <a:xfrm flipV="1">
                    <a:off x="7937" y="612775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917" name="Line 141"/>
                  <p:cNvSpPr/>
                  <p:nvPr/>
                </p:nvSpPr>
                <p:spPr>
                  <a:xfrm flipV="1">
                    <a:off x="6349" y="695325"/>
                    <a:ext cx="149209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928" name="Group 142"/>
                <p:cNvGrpSpPr/>
                <p:nvPr/>
              </p:nvGrpSpPr>
              <p:grpSpPr>
                <a:xfrm>
                  <a:off x="-1" y="247848"/>
                  <a:ext cx="158734" cy="698111"/>
                  <a:chOff x="0" y="0"/>
                  <a:chExt cx="158732" cy="698110"/>
                </a:xfrm>
              </p:grpSpPr>
              <p:sp>
                <p:nvSpPr>
                  <p:cNvPr id="919" name="Line 143"/>
                  <p:cNvSpPr/>
                  <p:nvPr/>
                </p:nvSpPr>
                <p:spPr>
                  <a:xfrm flipV="1">
                    <a:off x="-1" y="-1"/>
                    <a:ext cx="149209" cy="2787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920" name="Line 144"/>
                  <p:cNvSpPr/>
                  <p:nvPr/>
                </p:nvSpPr>
                <p:spPr>
                  <a:xfrm flipV="1">
                    <a:off x="4762" y="84137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921" name="Line 145"/>
                  <p:cNvSpPr/>
                  <p:nvPr/>
                </p:nvSpPr>
                <p:spPr>
                  <a:xfrm flipV="1">
                    <a:off x="7937" y="166687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922" name="Line 146"/>
                  <p:cNvSpPr/>
                  <p:nvPr/>
                </p:nvSpPr>
                <p:spPr>
                  <a:xfrm flipV="1">
                    <a:off x="7937" y="244474"/>
                    <a:ext cx="149208" cy="2787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923" name="Line 147"/>
                  <p:cNvSpPr/>
                  <p:nvPr/>
                </p:nvSpPr>
                <p:spPr>
                  <a:xfrm flipV="1">
                    <a:off x="6349" y="328612"/>
                    <a:ext cx="149209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924" name="Line 148"/>
                  <p:cNvSpPr/>
                  <p:nvPr/>
                </p:nvSpPr>
                <p:spPr>
                  <a:xfrm flipV="1">
                    <a:off x="9524" y="411162"/>
                    <a:ext cx="149209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925" name="Line 149"/>
                  <p:cNvSpPr/>
                  <p:nvPr/>
                </p:nvSpPr>
                <p:spPr>
                  <a:xfrm flipV="1">
                    <a:off x="7937" y="495300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926" name="Line 150"/>
                  <p:cNvSpPr/>
                  <p:nvPr/>
                </p:nvSpPr>
                <p:spPr>
                  <a:xfrm flipV="1">
                    <a:off x="7937" y="612775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927" name="Line 151"/>
                  <p:cNvSpPr/>
                  <p:nvPr/>
                </p:nvSpPr>
                <p:spPr>
                  <a:xfrm flipV="1">
                    <a:off x="6349" y="695325"/>
                    <a:ext cx="149209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929" name="AutoShape 152"/>
                <p:cNvSpPr/>
                <p:nvPr/>
              </p:nvSpPr>
              <p:spPr>
                <a:xfrm>
                  <a:off x="152391" y="153197"/>
                  <a:ext cx="914401" cy="914401"/>
                </a:xfrm>
                <a:prstGeom prst="roundRect">
                  <a:avLst>
                    <a:gd name="adj" fmla="val 16667"/>
                  </a:avLst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CC3300"/>
                      </a:solidFill>
                    </a:defRPr>
                  </a:pPr>
                  <a:endParaRPr/>
                </a:p>
              </p:txBody>
            </p:sp>
            <p:sp>
              <p:nvSpPr>
                <p:cNvPr id="930" name="Line 153"/>
                <p:cNvSpPr/>
                <p:nvPr/>
              </p:nvSpPr>
              <p:spPr>
                <a:xfrm flipH="1">
                  <a:off x="1036628" y="819947"/>
                  <a:ext cx="76201" cy="1"/>
                </a:xfrm>
                <a:prstGeom prst="line">
                  <a:avLst/>
                </a:prstGeom>
                <a:noFill/>
                <a:ln w="57150" cap="flat">
                  <a:solidFill>
                    <a:srgbClr val="2B5481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931" name="Line 154"/>
                <p:cNvSpPr/>
                <p:nvPr/>
              </p:nvSpPr>
              <p:spPr>
                <a:xfrm flipH="1" flipV="1">
                  <a:off x="758654" y="728662"/>
                  <a:ext cx="324" cy="152409"/>
                </a:xfrm>
                <a:prstGeom prst="line">
                  <a:avLst/>
                </a:prstGeom>
                <a:noFill/>
                <a:ln w="38100" cap="flat">
                  <a:solidFill>
                    <a:srgbClr val="00FF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932" name="Line 155"/>
                <p:cNvSpPr/>
                <p:nvPr/>
              </p:nvSpPr>
              <p:spPr>
                <a:xfrm flipH="1" flipV="1">
                  <a:off x="836461" y="728662"/>
                  <a:ext cx="285" cy="149234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933" name="Line 156"/>
                <p:cNvSpPr/>
                <p:nvPr/>
              </p:nvSpPr>
              <p:spPr>
                <a:xfrm flipH="1" flipV="1">
                  <a:off x="987294" y="728662"/>
                  <a:ext cx="244" cy="146059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934" name="Line 157"/>
                <p:cNvSpPr/>
                <p:nvPr/>
              </p:nvSpPr>
              <p:spPr>
                <a:xfrm flipH="1" flipV="1">
                  <a:off x="911878" y="729456"/>
                  <a:ext cx="264" cy="147646"/>
                </a:xfrm>
                <a:prstGeom prst="line">
                  <a:avLst/>
                </a:prstGeom>
                <a:noFill/>
                <a:ln w="38100" cap="flat">
                  <a:solidFill>
                    <a:srgbClr val="00FF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935" name="Line 158"/>
                <p:cNvSpPr/>
                <p:nvPr/>
              </p:nvSpPr>
              <p:spPr>
                <a:xfrm flipH="1">
                  <a:off x="742941" y="883130"/>
                  <a:ext cx="304801" cy="1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984" name="Group 159"/>
              <p:cNvGrpSpPr/>
              <p:nvPr/>
            </p:nvGrpSpPr>
            <p:grpSpPr>
              <a:xfrm>
                <a:off x="1260474" y="1266824"/>
                <a:ext cx="1225534" cy="1219210"/>
                <a:chOff x="0" y="0"/>
                <a:chExt cx="1225532" cy="1219208"/>
              </a:xfrm>
            </p:grpSpPr>
            <p:grpSp>
              <p:nvGrpSpPr>
                <p:cNvPr id="946" name="Group 160"/>
                <p:cNvGrpSpPr/>
                <p:nvPr/>
              </p:nvGrpSpPr>
              <p:grpSpPr>
                <a:xfrm>
                  <a:off x="282424" y="-1"/>
                  <a:ext cx="657509" cy="152410"/>
                  <a:chOff x="0" y="0"/>
                  <a:chExt cx="657508" cy="152408"/>
                </a:xfrm>
              </p:grpSpPr>
              <p:sp>
                <p:nvSpPr>
                  <p:cNvPr id="937" name="Line 161"/>
                  <p:cNvSpPr/>
                  <p:nvPr/>
                </p:nvSpPr>
                <p:spPr>
                  <a:xfrm flipH="1" flipV="1">
                    <a:off x="0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938" name="Line 162"/>
                  <p:cNvSpPr/>
                  <p:nvPr/>
                </p:nvSpPr>
                <p:spPr>
                  <a:xfrm flipH="1" flipV="1">
                    <a:off x="84137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FF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939" name="Line 163"/>
                  <p:cNvSpPr/>
                  <p:nvPr/>
                </p:nvSpPr>
                <p:spPr>
                  <a:xfrm flipH="1" flipV="1">
                    <a:off x="166687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940" name="Line 164"/>
                  <p:cNvSpPr/>
                  <p:nvPr/>
                </p:nvSpPr>
                <p:spPr>
                  <a:xfrm flipH="1" flipV="1">
                    <a:off x="246062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FF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941" name="Line 165"/>
                  <p:cNvSpPr/>
                  <p:nvPr/>
                </p:nvSpPr>
                <p:spPr>
                  <a:xfrm flipH="1" flipV="1">
                    <a:off x="328612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942" name="Line 166"/>
                  <p:cNvSpPr/>
                  <p:nvPr/>
                </p:nvSpPr>
                <p:spPr>
                  <a:xfrm flipH="1" flipV="1">
                    <a:off x="412750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FF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943" name="Line 167"/>
                  <p:cNvSpPr/>
                  <p:nvPr/>
                </p:nvSpPr>
                <p:spPr>
                  <a:xfrm flipH="1" flipV="1">
                    <a:off x="495300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944" name="Line 168"/>
                  <p:cNvSpPr/>
                  <p:nvPr/>
                </p:nvSpPr>
                <p:spPr>
                  <a:xfrm flipH="1" flipV="1">
                    <a:off x="574675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FF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945" name="Line 169"/>
                  <p:cNvSpPr/>
                  <p:nvPr/>
                </p:nvSpPr>
                <p:spPr>
                  <a:xfrm flipH="1" flipV="1">
                    <a:off x="657225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956" name="Group 170"/>
                <p:cNvGrpSpPr/>
                <p:nvPr/>
              </p:nvGrpSpPr>
              <p:grpSpPr>
                <a:xfrm>
                  <a:off x="306236" y="1066799"/>
                  <a:ext cx="657510" cy="152410"/>
                  <a:chOff x="0" y="0"/>
                  <a:chExt cx="657508" cy="152408"/>
                </a:xfrm>
              </p:grpSpPr>
              <p:sp>
                <p:nvSpPr>
                  <p:cNvPr id="947" name="Line 171"/>
                  <p:cNvSpPr/>
                  <p:nvPr/>
                </p:nvSpPr>
                <p:spPr>
                  <a:xfrm flipH="1" flipV="1">
                    <a:off x="0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948" name="Line 172"/>
                  <p:cNvSpPr/>
                  <p:nvPr/>
                </p:nvSpPr>
                <p:spPr>
                  <a:xfrm flipH="1" flipV="1">
                    <a:off x="84137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CC33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949" name="Line 173"/>
                  <p:cNvSpPr/>
                  <p:nvPr/>
                </p:nvSpPr>
                <p:spPr>
                  <a:xfrm flipH="1" flipV="1">
                    <a:off x="166687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950" name="Line 174"/>
                  <p:cNvSpPr/>
                  <p:nvPr/>
                </p:nvSpPr>
                <p:spPr>
                  <a:xfrm flipH="1" flipV="1">
                    <a:off x="246062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CC33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951" name="Line 175"/>
                  <p:cNvSpPr/>
                  <p:nvPr/>
                </p:nvSpPr>
                <p:spPr>
                  <a:xfrm flipH="1" flipV="1">
                    <a:off x="328612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952" name="Line 176"/>
                  <p:cNvSpPr/>
                  <p:nvPr/>
                </p:nvSpPr>
                <p:spPr>
                  <a:xfrm flipH="1" flipV="1">
                    <a:off x="412750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CC33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953" name="Line 177"/>
                  <p:cNvSpPr/>
                  <p:nvPr/>
                </p:nvSpPr>
                <p:spPr>
                  <a:xfrm flipH="1" flipV="1">
                    <a:off x="495300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954" name="Line 178"/>
                  <p:cNvSpPr/>
                  <p:nvPr/>
                </p:nvSpPr>
                <p:spPr>
                  <a:xfrm flipH="1" flipV="1">
                    <a:off x="574675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CC33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955" name="Line 179"/>
                  <p:cNvSpPr/>
                  <p:nvPr/>
                </p:nvSpPr>
                <p:spPr>
                  <a:xfrm flipH="1" flipV="1">
                    <a:off x="657225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966" name="Group 180"/>
                <p:cNvGrpSpPr/>
                <p:nvPr/>
              </p:nvGrpSpPr>
              <p:grpSpPr>
                <a:xfrm>
                  <a:off x="1066799" y="255786"/>
                  <a:ext cx="158734" cy="698111"/>
                  <a:chOff x="0" y="0"/>
                  <a:chExt cx="158732" cy="698110"/>
                </a:xfrm>
              </p:grpSpPr>
              <p:sp>
                <p:nvSpPr>
                  <p:cNvPr id="957" name="Line 181"/>
                  <p:cNvSpPr/>
                  <p:nvPr/>
                </p:nvSpPr>
                <p:spPr>
                  <a:xfrm flipV="1">
                    <a:off x="-1" y="-1"/>
                    <a:ext cx="149209" cy="2787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958" name="Line 182"/>
                  <p:cNvSpPr/>
                  <p:nvPr/>
                </p:nvSpPr>
                <p:spPr>
                  <a:xfrm flipV="1">
                    <a:off x="4762" y="84137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959" name="Line 183"/>
                  <p:cNvSpPr/>
                  <p:nvPr/>
                </p:nvSpPr>
                <p:spPr>
                  <a:xfrm flipV="1">
                    <a:off x="7937" y="166687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960" name="Line 184"/>
                  <p:cNvSpPr/>
                  <p:nvPr/>
                </p:nvSpPr>
                <p:spPr>
                  <a:xfrm flipV="1">
                    <a:off x="7937" y="244474"/>
                    <a:ext cx="149208" cy="2787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961" name="Line 185"/>
                  <p:cNvSpPr/>
                  <p:nvPr/>
                </p:nvSpPr>
                <p:spPr>
                  <a:xfrm flipV="1">
                    <a:off x="6349" y="328612"/>
                    <a:ext cx="149209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962" name="Line 186"/>
                  <p:cNvSpPr/>
                  <p:nvPr/>
                </p:nvSpPr>
                <p:spPr>
                  <a:xfrm flipV="1">
                    <a:off x="9524" y="411162"/>
                    <a:ext cx="149209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963" name="Line 187"/>
                  <p:cNvSpPr/>
                  <p:nvPr/>
                </p:nvSpPr>
                <p:spPr>
                  <a:xfrm flipV="1">
                    <a:off x="7937" y="495300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964" name="Line 188"/>
                  <p:cNvSpPr/>
                  <p:nvPr/>
                </p:nvSpPr>
                <p:spPr>
                  <a:xfrm flipV="1">
                    <a:off x="7937" y="612775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965" name="Line 189"/>
                  <p:cNvSpPr/>
                  <p:nvPr/>
                </p:nvSpPr>
                <p:spPr>
                  <a:xfrm flipV="1">
                    <a:off x="6349" y="695325"/>
                    <a:ext cx="149209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976" name="Group 190"/>
                <p:cNvGrpSpPr/>
                <p:nvPr/>
              </p:nvGrpSpPr>
              <p:grpSpPr>
                <a:xfrm>
                  <a:off x="-1" y="247848"/>
                  <a:ext cx="158734" cy="698111"/>
                  <a:chOff x="0" y="0"/>
                  <a:chExt cx="158732" cy="698110"/>
                </a:xfrm>
              </p:grpSpPr>
              <p:sp>
                <p:nvSpPr>
                  <p:cNvPr id="967" name="Line 191"/>
                  <p:cNvSpPr/>
                  <p:nvPr/>
                </p:nvSpPr>
                <p:spPr>
                  <a:xfrm flipV="1">
                    <a:off x="-1" y="-1"/>
                    <a:ext cx="149209" cy="2787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968" name="Line 192"/>
                  <p:cNvSpPr/>
                  <p:nvPr/>
                </p:nvSpPr>
                <p:spPr>
                  <a:xfrm flipV="1">
                    <a:off x="4762" y="84137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969" name="Line 193"/>
                  <p:cNvSpPr/>
                  <p:nvPr/>
                </p:nvSpPr>
                <p:spPr>
                  <a:xfrm flipV="1">
                    <a:off x="7937" y="166687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970" name="Line 194"/>
                  <p:cNvSpPr/>
                  <p:nvPr/>
                </p:nvSpPr>
                <p:spPr>
                  <a:xfrm flipV="1">
                    <a:off x="7937" y="244474"/>
                    <a:ext cx="149208" cy="2787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971" name="Line 195"/>
                  <p:cNvSpPr/>
                  <p:nvPr/>
                </p:nvSpPr>
                <p:spPr>
                  <a:xfrm flipV="1">
                    <a:off x="6349" y="328612"/>
                    <a:ext cx="149209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972" name="Line 196"/>
                  <p:cNvSpPr/>
                  <p:nvPr/>
                </p:nvSpPr>
                <p:spPr>
                  <a:xfrm flipV="1">
                    <a:off x="9524" y="411162"/>
                    <a:ext cx="149209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973" name="Line 197"/>
                  <p:cNvSpPr/>
                  <p:nvPr/>
                </p:nvSpPr>
                <p:spPr>
                  <a:xfrm flipV="1">
                    <a:off x="7937" y="495300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974" name="Line 198"/>
                  <p:cNvSpPr/>
                  <p:nvPr/>
                </p:nvSpPr>
                <p:spPr>
                  <a:xfrm flipV="1">
                    <a:off x="7937" y="612775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975" name="Line 199"/>
                  <p:cNvSpPr/>
                  <p:nvPr/>
                </p:nvSpPr>
                <p:spPr>
                  <a:xfrm flipV="1">
                    <a:off x="6349" y="695325"/>
                    <a:ext cx="149209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977" name="AutoShape 200"/>
                <p:cNvSpPr/>
                <p:nvPr/>
              </p:nvSpPr>
              <p:spPr>
                <a:xfrm>
                  <a:off x="152391" y="153197"/>
                  <a:ext cx="914401" cy="914401"/>
                </a:xfrm>
                <a:prstGeom prst="roundRect">
                  <a:avLst>
                    <a:gd name="adj" fmla="val 16667"/>
                  </a:avLst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CC3300"/>
                      </a:solidFill>
                    </a:defRPr>
                  </a:pPr>
                  <a:endParaRPr/>
                </a:p>
              </p:txBody>
            </p:sp>
            <p:sp>
              <p:nvSpPr>
                <p:cNvPr id="978" name="Line 201"/>
                <p:cNvSpPr/>
                <p:nvPr/>
              </p:nvSpPr>
              <p:spPr>
                <a:xfrm flipH="1">
                  <a:off x="1036628" y="819947"/>
                  <a:ext cx="76201" cy="1"/>
                </a:xfrm>
                <a:prstGeom prst="line">
                  <a:avLst/>
                </a:prstGeom>
                <a:noFill/>
                <a:ln w="57150" cap="flat">
                  <a:solidFill>
                    <a:srgbClr val="2B5481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979" name="Line 202"/>
                <p:cNvSpPr/>
                <p:nvPr/>
              </p:nvSpPr>
              <p:spPr>
                <a:xfrm flipH="1" flipV="1">
                  <a:off x="758654" y="728662"/>
                  <a:ext cx="324" cy="152409"/>
                </a:xfrm>
                <a:prstGeom prst="line">
                  <a:avLst/>
                </a:prstGeom>
                <a:noFill/>
                <a:ln w="38100" cap="flat">
                  <a:solidFill>
                    <a:srgbClr val="00FF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980" name="Line 203"/>
                <p:cNvSpPr/>
                <p:nvPr/>
              </p:nvSpPr>
              <p:spPr>
                <a:xfrm flipH="1" flipV="1">
                  <a:off x="836461" y="728662"/>
                  <a:ext cx="285" cy="149234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981" name="Line 204"/>
                <p:cNvSpPr/>
                <p:nvPr/>
              </p:nvSpPr>
              <p:spPr>
                <a:xfrm flipH="1" flipV="1">
                  <a:off x="987294" y="728662"/>
                  <a:ext cx="244" cy="146059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982" name="Line 205"/>
                <p:cNvSpPr/>
                <p:nvPr/>
              </p:nvSpPr>
              <p:spPr>
                <a:xfrm flipH="1" flipV="1">
                  <a:off x="911878" y="729456"/>
                  <a:ext cx="264" cy="147646"/>
                </a:xfrm>
                <a:prstGeom prst="line">
                  <a:avLst/>
                </a:prstGeom>
                <a:noFill/>
                <a:ln w="38100" cap="flat">
                  <a:solidFill>
                    <a:srgbClr val="00FF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983" name="Line 206"/>
                <p:cNvSpPr/>
                <p:nvPr/>
              </p:nvSpPr>
              <p:spPr>
                <a:xfrm flipH="1">
                  <a:off x="742941" y="883130"/>
                  <a:ext cx="304801" cy="1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992" name="Group 229"/>
            <p:cNvGrpSpPr/>
            <p:nvPr/>
          </p:nvGrpSpPr>
          <p:grpSpPr>
            <a:xfrm>
              <a:off x="5857866" y="426247"/>
              <a:ext cx="571501" cy="259562"/>
              <a:chOff x="0" y="0"/>
              <a:chExt cx="571499" cy="259560"/>
            </a:xfrm>
          </p:grpSpPr>
          <p:sp>
            <p:nvSpPr>
              <p:cNvPr id="986" name="Line 230"/>
              <p:cNvSpPr/>
              <p:nvPr/>
            </p:nvSpPr>
            <p:spPr>
              <a:xfrm flipH="1" flipV="1">
                <a:off x="403063" y="107152"/>
                <a:ext cx="324" cy="152409"/>
              </a:xfrm>
              <a:prstGeom prst="line">
                <a:avLst/>
              </a:prstGeom>
              <a:noFill/>
              <a:ln w="38100" cap="flat">
                <a:solidFill>
                  <a:srgbClr val="00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87" name="Line 231"/>
              <p:cNvSpPr/>
              <p:nvPr/>
            </p:nvSpPr>
            <p:spPr>
              <a:xfrm flipH="1" flipV="1">
                <a:off x="328470" y="107152"/>
                <a:ext cx="284" cy="149234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88" name="Line 232"/>
              <p:cNvSpPr/>
              <p:nvPr/>
            </p:nvSpPr>
            <p:spPr>
              <a:xfrm flipH="1" flipV="1">
                <a:off x="554699" y="107946"/>
                <a:ext cx="264" cy="147646"/>
              </a:xfrm>
              <a:prstGeom prst="line">
                <a:avLst/>
              </a:prstGeom>
              <a:noFill/>
              <a:ln w="38100" cap="flat">
                <a:solidFill>
                  <a:srgbClr val="00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89" name="Line 233"/>
              <p:cNvSpPr/>
              <p:nvPr/>
            </p:nvSpPr>
            <p:spPr>
              <a:xfrm flipH="1" flipV="1">
                <a:off x="480890" y="107152"/>
                <a:ext cx="245" cy="146059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90" name="Line 234"/>
              <p:cNvSpPr/>
              <p:nvPr/>
            </p:nvSpPr>
            <p:spPr>
              <a:xfrm flipH="1" flipV="1">
                <a:off x="190499" y="109537"/>
                <a:ext cx="381001" cy="1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91" name="Oval 235"/>
              <p:cNvSpPr/>
              <p:nvPr/>
            </p:nvSpPr>
            <p:spPr>
              <a:xfrm>
                <a:off x="0" y="0"/>
                <a:ext cx="228600" cy="228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</p:grpSp>
        <p:grpSp>
          <p:nvGrpSpPr>
            <p:cNvPr id="999" name="Group 428"/>
            <p:cNvGrpSpPr/>
            <p:nvPr/>
          </p:nvGrpSpPr>
          <p:grpSpPr>
            <a:xfrm>
              <a:off x="7100879" y="440535"/>
              <a:ext cx="571501" cy="259562"/>
              <a:chOff x="0" y="0"/>
              <a:chExt cx="571499" cy="259560"/>
            </a:xfrm>
          </p:grpSpPr>
          <p:sp>
            <p:nvSpPr>
              <p:cNvPr id="993" name="Line 429"/>
              <p:cNvSpPr/>
              <p:nvPr/>
            </p:nvSpPr>
            <p:spPr>
              <a:xfrm flipH="1" flipV="1">
                <a:off x="403063" y="107152"/>
                <a:ext cx="324" cy="152409"/>
              </a:xfrm>
              <a:prstGeom prst="line">
                <a:avLst/>
              </a:prstGeom>
              <a:noFill/>
              <a:ln w="38100" cap="flat">
                <a:solidFill>
                  <a:srgbClr val="00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94" name="Line 430"/>
              <p:cNvSpPr/>
              <p:nvPr/>
            </p:nvSpPr>
            <p:spPr>
              <a:xfrm flipH="1" flipV="1">
                <a:off x="328470" y="107152"/>
                <a:ext cx="284" cy="149234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95" name="Line 431"/>
              <p:cNvSpPr/>
              <p:nvPr/>
            </p:nvSpPr>
            <p:spPr>
              <a:xfrm flipH="1" flipV="1">
                <a:off x="554699" y="107946"/>
                <a:ext cx="264" cy="147646"/>
              </a:xfrm>
              <a:prstGeom prst="line">
                <a:avLst/>
              </a:prstGeom>
              <a:noFill/>
              <a:ln w="38100" cap="flat">
                <a:solidFill>
                  <a:srgbClr val="00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96" name="Line 432"/>
              <p:cNvSpPr/>
              <p:nvPr/>
            </p:nvSpPr>
            <p:spPr>
              <a:xfrm flipH="1" flipV="1">
                <a:off x="480890" y="107152"/>
                <a:ext cx="245" cy="146059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97" name="Line 433"/>
              <p:cNvSpPr/>
              <p:nvPr/>
            </p:nvSpPr>
            <p:spPr>
              <a:xfrm flipH="1" flipV="1">
                <a:off x="190499" y="109537"/>
                <a:ext cx="381001" cy="1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98" name="Oval 434"/>
              <p:cNvSpPr/>
              <p:nvPr/>
            </p:nvSpPr>
            <p:spPr>
              <a:xfrm>
                <a:off x="0" y="0"/>
                <a:ext cx="228600" cy="228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</p:grpSp>
        <p:grpSp>
          <p:nvGrpSpPr>
            <p:cNvPr id="1006" name="Group 435"/>
            <p:cNvGrpSpPr/>
            <p:nvPr/>
          </p:nvGrpSpPr>
          <p:grpSpPr>
            <a:xfrm>
              <a:off x="5905491" y="1688310"/>
              <a:ext cx="571501" cy="259562"/>
              <a:chOff x="0" y="0"/>
              <a:chExt cx="571499" cy="259560"/>
            </a:xfrm>
          </p:grpSpPr>
          <p:sp>
            <p:nvSpPr>
              <p:cNvPr id="1000" name="Line 436"/>
              <p:cNvSpPr/>
              <p:nvPr/>
            </p:nvSpPr>
            <p:spPr>
              <a:xfrm flipH="1" flipV="1">
                <a:off x="403063" y="107152"/>
                <a:ext cx="324" cy="152409"/>
              </a:xfrm>
              <a:prstGeom prst="line">
                <a:avLst/>
              </a:prstGeom>
              <a:noFill/>
              <a:ln w="38100" cap="flat">
                <a:solidFill>
                  <a:srgbClr val="00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01" name="Line 437"/>
              <p:cNvSpPr/>
              <p:nvPr/>
            </p:nvSpPr>
            <p:spPr>
              <a:xfrm flipH="1" flipV="1">
                <a:off x="328470" y="107152"/>
                <a:ext cx="284" cy="149234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02" name="Line 438"/>
              <p:cNvSpPr/>
              <p:nvPr/>
            </p:nvSpPr>
            <p:spPr>
              <a:xfrm flipH="1" flipV="1">
                <a:off x="554699" y="107946"/>
                <a:ext cx="264" cy="147646"/>
              </a:xfrm>
              <a:prstGeom prst="line">
                <a:avLst/>
              </a:prstGeom>
              <a:noFill/>
              <a:ln w="38100" cap="flat">
                <a:solidFill>
                  <a:srgbClr val="00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03" name="Line 439"/>
              <p:cNvSpPr/>
              <p:nvPr/>
            </p:nvSpPr>
            <p:spPr>
              <a:xfrm flipH="1" flipV="1">
                <a:off x="480890" y="107152"/>
                <a:ext cx="245" cy="146059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04" name="Line 440"/>
              <p:cNvSpPr/>
              <p:nvPr/>
            </p:nvSpPr>
            <p:spPr>
              <a:xfrm flipH="1" flipV="1">
                <a:off x="190499" y="109537"/>
                <a:ext cx="381001" cy="1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05" name="Oval 441"/>
              <p:cNvSpPr/>
              <p:nvPr/>
            </p:nvSpPr>
            <p:spPr>
              <a:xfrm>
                <a:off x="0" y="0"/>
                <a:ext cx="228600" cy="228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</p:grpSp>
        <p:grpSp>
          <p:nvGrpSpPr>
            <p:cNvPr id="1013" name="Group 442"/>
            <p:cNvGrpSpPr/>
            <p:nvPr/>
          </p:nvGrpSpPr>
          <p:grpSpPr>
            <a:xfrm>
              <a:off x="7124691" y="1701010"/>
              <a:ext cx="571501" cy="259562"/>
              <a:chOff x="0" y="0"/>
              <a:chExt cx="571499" cy="259560"/>
            </a:xfrm>
          </p:grpSpPr>
          <p:sp>
            <p:nvSpPr>
              <p:cNvPr id="1007" name="Line 443"/>
              <p:cNvSpPr/>
              <p:nvPr/>
            </p:nvSpPr>
            <p:spPr>
              <a:xfrm flipH="1" flipV="1">
                <a:off x="403063" y="107152"/>
                <a:ext cx="324" cy="152409"/>
              </a:xfrm>
              <a:prstGeom prst="line">
                <a:avLst/>
              </a:prstGeom>
              <a:noFill/>
              <a:ln w="38100" cap="flat">
                <a:solidFill>
                  <a:srgbClr val="00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08" name="Line 444"/>
              <p:cNvSpPr/>
              <p:nvPr/>
            </p:nvSpPr>
            <p:spPr>
              <a:xfrm flipH="1" flipV="1">
                <a:off x="328470" y="107152"/>
                <a:ext cx="284" cy="149234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09" name="Line 445"/>
              <p:cNvSpPr/>
              <p:nvPr/>
            </p:nvSpPr>
            <p:spPr>
              <a:xfrm flipH="1" flipV="1">
                <a:off x="554699" y="107946"/>
                <a:ext cx="264" cy="147646"/>
              </a:xfrm>
              <a:prstGeom prst="line">
                <a:avLst/>
              </a:prstGeom>
              <a:noFill/>
              <a:ln w="38100" cap="flat">
                <a:solidFill>
                  <a:srgbClr val="00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10" name="Line 446"/>
              <p:cNvSpPr/>
              <p:nvPr/>
            </p:nvSpPr>
            <p:spPr>
              <a:xfrm flipH="1" flipV="1">
                <a:off x="480890" y="107152"/>
                <a:ext cx="245" cy="146059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11" name="Line 447"/>
              <p:cNvSpPr/>
              <p:nvPr/>
            </p:nvSpPr>
            <p:spPr>
              <a:xfrm flipH="1" flipV="1">
                <a:off x="190499" y="109537"/>
                <a:ext cx="381001" cy="1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12" name="Oval 448"/>
              <p:cNvSpPr/>
              <p:nvPr/>
            </p:nvSpPr>
            <p:spPr>
              <a:xfrm>
                <a:off x="0" y="0"/>
                <a:ext cx="228600" cy="228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</p:grpSp>
        <p:grpSp>
          <p:nvGrpSpPr>
            <p:cNvPr id="1206" name="Group 14"/>
            <p:cNvGrpSpPr/>
            <p:nvPr/>
          </p:nvGrpSpPr>
          <p:grpSpPr>
            <a:xfrm>
              <a:off x="5438775" y="0"/>
              <a:ext cx="2486008" cy="2486034"/>
              <a:chOff x="0" y="0"/>
              <a:chExt cx="2486007" cy="2486033"/>
            </a:xfrm>
          </p:grpSpPr>
          <p:grpSp>
            <p:nvGrpSpPr>
              <p:cNvPr id="1061" name="Group 15"/>
              <p:cNvGrpSpPr/>
              <p:nvPr/>
            </p:nvGrpSpPr>
            <p:grpSpPr>
              <a:xfrm>
                <a:off x="-1" y="-1"/>
                <a:ext cx="1225534" cy="1219210"/>
                <a:chOff x="0" y="0"/>
                <a:chExt cx="1225532" cy="1219208"/>
              </a:xfrm>
            </p:grpSpPr>
            <p:grpSp>
              <p:nvGrpSpPr>
                <p:cNvPr id="1023" name="Group 16"/>
                <p:cNvGrpSpPr/>
                <p:nvPr/>
              </p:nvGrpSpPr>
              <p:grpSpPr>
                <a:xfrm>
                  <a:off x="282424" y="-1"/>
                  <a:ext cx="657509" cy="152410"/>
                  <a:chOff x="0" y="0"/>
                  <a:chExt cx="657508" cy="152408"/>
                </a:xfrm>
              </p:grpSpPr>
              <p:sp>
                <p:nvSpPr>
                  <p:cNvPr id="1014" name="Line 17"/>
                  <p:cNvSpPr/>
                  <p:nvPr/>
                </p:nvSpPr>
                <p:spPr>
                  <a:xfrm flipH="1" flipV="1">
                    <a:off x="-1" y="3175"/>
                    <a:ext cx="285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15" name="Line 18"/>
                  <p:cNvSpPr/>
                  <p:nvPr/>
                </p:nvSpPr>
                <p:spPr>
                  <a:xfrm flipH="1" flipV="1">
                    <a:off x="84137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FF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16" name="Line 19"/>
                  <p:cNvSpPr/>
                  <p:nvPr/>
                </p:nvSpPr>
                <p:spPr>
                  <a:xfrm flipH="1" flipV="1">
                    <a:off x="166687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17" name="Line 20"/>
                  <p:cNvSpPr/>
                  <p:nvPr/>
                </p:nvSpPr>
                <p:spPr>
                  <a:xfrm flipH="1" flipV="1">
                    <a:off x="246062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FF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18" name="Line 21"/>
                  <p:cNvSpPr/>
                  <p:nvPr/>
                </p:nvSpPr>
                <p:spPr>
                  <a:xfrm flipH="1" flipV="1">
                    <a:off x="328612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19" name="Line 22"/>
                  <p:cNvSpPr/>
                  <p:nvPr/>
                </p:nvSpPr>
                <p:spPr>
                  <a:xfrm flipH="1" flipV="1">
                    <a:off x="412750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FF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20" name="Line 23"/>
                  <p:cNvSpPr/>
                  <p:nvPr/>
                </p:nvSpPr>
                <p:spPr>
                  <a:xfrm flipH="1" flipV="1">
                    <a:off x="495300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21" name="Line 24"/>
                  <p:cNvSpPr/>
                  <p:nvPr/>
                </p:nvSpPr>
                <p:spPr>
                  <a:xfrm flipH="1" flipV="1">
                    <a:off x="574675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FF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22" name="Line 25"/>
                  <p:cNvSpPr/>
                  <p:nvPr/>
                </p:nvSpPr>
                <p:spPr>
                  <a:xfrm flipH="1" flipV="1">
                    <a:off x="657225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1033" name="Group 26"/>
                <p:cNvGrpSpPr/>
                <p:nvPr/>
              </p:nvGrpSpPr>
              <p:grpSpPr>
                <a:xfrm>
                  <a:off x="306236" y="1066799"/>
                  <a:ext cx="657510" cy="152410"/>
                  <a:chOff x="0" y="0"/>
                  <a:chExt cx="657508" cy="152408"/>
                </a:xfrm>
              </p:grpSpPr>
              <p:sp>
                <p:nvSpPr>
                  <p:cNvPr id="1024" name="Line 27"/>
                  <p:cNvSpPr/>
                  <p:nvPr/>
                </p:nvSpPr>
                <p:spPr>
                  <a:xfrm flipH="1" flipV="1">
                    <a:off x="-1" y="3175"/>
                    <a:ext cx="285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25" name="Line 28"/>
                  <p:cNvSpPr/>
                  <p:nvPr/>
                </p:nvSpPr>
                <p:spPr>
                  <a:xfrm flipH="1" flipV="1">
                    <a:off x="84137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CC33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26" name="Line 29"/>
                  <p:cNvSpPr/>
                  <p:nvPr/>
                </p:nvSpPr>
                <p:spPr>
                  <a:xfrm flipH="1" flipV="1">
                    <a:off x="166687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27" name="Line 30"/>
                  <p:cNvSpPr/>
                  <p:nvPr/>
                </p:nvSpPr>
                <p:spPr>
                  <a:xfrm flipH="1" flipV="1">
                    <a:off x="246062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CC33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28" name="Line 31"/>
                  <p:cNvSpPr/>
                  <p:nvPr/>
                </p:nvSpPr>
                <p:spPr>
                  <a:xfrm flipH="1" flipV="1">
                    <a:off x="328612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29" name="Line 32"/>
                  <p:cNvSpPr/>
                  <p:nvPr/>
                </p:nvSpPr>
                <p:spPr>
                  <a:xfrm flipH="1" flipV="1">
                    <a:off x="412750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CC33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30" name="Line 33"/>
                  <p:cNvSpPr/>
                  <p:nvPr/>
                </p:nvSpPr>
                <p:spPr>
                  <a:xfrm flipH="1" flipV="1">
                    <a:off x="495300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31" name="Line 34"/>
                  <p:cNvSpPr/>
                  <p:nvPr/>
                </p:nvSpPr>
                <p:spPr>
                  <a:xfrm flipH="1" flipV="1">
                    <a:off x="574675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CC33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32" name="Line 35"/>
                  <p:cNvSpPr/>
                  <p:nvPr/>
                </p:nvSpPr>
                <p:spPr>
                  <a:xfrm flipH="1" flipV="1">
                    <a:off x="657225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1043" name="Group 36"/>
                <p:cNvGrpSpPr/>
                <p:nvPr/>
              </p:nvGrpSpPr>
              <p:grpSpPr>
                <a:xfrm>
                  <a:off x="1066799" y="255786"/>
                  <a:ext cx="158734" cy="698111"/>
                  <a:chOff x="0" y="0"/>
                  <a:chExt cx="158732" cy="698110"/>
                </a:xfrm>
              </p:grpSpPr>
              <p:sp>
                <p:nvSpPr>
                  <p:cNvPr id="1034" name="Line 37"/>
                  <p:cNvSpPr/>
                  <p:nvPr/>
                </p:nvSpPr>
                <p:spPr>
                  <a:xfrm flipV="1">
                    <a:off x="0" y="-1"/>
                    <a:ext cx="149208" cy="2787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35" name="Line 38"/>
                  <p:cNvSpPr/>
                  <p:nvPr/>
                </p:nvSpPr>
                <p:spPr>
                  <a:xfrm flipV="1">
                    <a:off x="4762" y="84137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36" name="Line 39"/>
                  <p:cNvSpPr/>
                  <p:nvPr/>
                </p:nvSpPr>
                <p:spPr>
                  <a:xfrm flipV="1">
                    <a:off x="7937" y="166687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37" name="Line 40"/>
                  <p:cNvSpPr/>
                  <p:nvPr/>
                </p:nvSpPr>
                <p:spPr>
                  <a:xfrm flipV="1">
                    <a:off x="7937" y="244474"/>
                    <a:ext cx="149208" cy="2787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38" name="Line 41"/>
                  <p:cNvSpPr/>
                  <p:nvPr/>
                </p:nvSpPr>
                <p:spPr>
                  <a:xfrm flipV="1">
                    <a:off x="6350" y="328612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39" name="Line 42"/>
                  <p:cNvSpPr/>
                  <p:nvPr/>
                </p:nvSpPr>
                <p:spPr>
                  <a:xfrm flipV="1">
                    <a:off x="9525" y="411162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40" name="Line 43"/>
                  <p:cNvSpPr/>
                  <p:nvPr/>
                </p:nvSpPr>
                <p:spPr>
                  <a:xfrm flipV="1">
                    <a:off x="7937" y="495300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41" name="Line 44"/>
                  <p:cNvSpPr/>
                  <p:nvPr/>
                </p:nvSpPr>
                <p:spPr>
                  <a:xfrm flipV="1">
                    <a:off x="7937" y="612775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42" name="Line 45"/>
                  <p:cNvSpPr/>
                  <p:nvPr/>
                </p:nvSpPr>
                <p:spPr>
                  <a:xfrm flipV="1">
                    <a:off x="6350" y="695325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1053" name="Group 46"/>
                <p:cNvGrpSpPr/>
                <p:nvPr/>
              </p:nvGrpSpPr>
              <p:grpSpPr>
                <a:xfrm>
                  <a:off x="-1" y="247848"/>
                  <a:ext cx="158734" cy="698111"/>
                  <a:chOff x="0" y="0"/>
                  <a:chExt cx="158732" cy="698110"/>
                </a:xfrm>
              </p:grpSpPr>
              <p:sp>
                <p:nvSpPr>
                  <p:cNvPr id="1044" name="Line 47"/>
                  <p:cNvSpPr/>
                  <p:nvPr/>
                </p:nvSpPr>
                <p:spPr>
                  <a:xfrm flipV="1">
                    <a:off x="0" y="-1"/>
                    <a:ext cx="149208" cy="2787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45" name="Line 48"/>
                  <p:cNvSpPr/>
                  <p:nvPr/>
                </p:nvSpPr>
                <p:spPr>
                  <a:xfrm flipV="1">
                    <a:off x="4762" y="84137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46" name="Line 49"/>
                  <p:cNvSpPr/>
                  <p:nvPr/>
                </p:nvSpPr>
                <p:spPr>
                  <a:xfrm flipV="1">
                    <a:off x="7937" y="166687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47" name="Line 50"/>
                  <p:cNvSpPr/>
                  <p:nvPr/>
                </p:nvSpPr>
                <p:spPr>
                  <a:xfrm flipV="1">
                    <a:off x="7937" y="244474"/>
                    <a:ext cx="149208" cy="2787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48" name="Line 51"/>
                  <p:cNvSpPr/>
                  <p:nvPr/>
                </p:nvSpPr>
                <p:spPr>
                  <a:xfrm flipV="1">
                    <a:off x="6350" y="328612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49" name="Line 52"/>
                  <p:cNvSpPr/>
                  <p:nvPr/>
                </p:nvSpPr>
                <p:spPr>
                  <a:xfrm flipV="1">
                    <a:off x="9525" y="411162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50" name="Line 53"/>
                  <p:cNvSpPr/>
                  <p:nvPr/>
                </p:nvSpPr>
                <p:spPr>
                  <a:xfrm flipV="1">
                    <a:off x="7937" y="495300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51" name="Line 54"/>
                  <p:cNvSpPr/>
                  <p:nvPr/>
                </p:nvSpPr>
                <p:spPr>
                  <a:xfrm flipV="1">
                    <a:off x="7937" y="612775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52" name="Line 55"/>
                  <p:cNvSpPr/>
                  <p:nvPr/>
                </p:nvSpPr>
                <p:spPr>
                  <a:xfrm flipV="1">
                    <a:off x="6350" y="695325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054" name="AutoShape 56"/>
                <p:cNvSpPr/>
                <p:nvPr/>
              </p:nvSpPr>
              <p:spPr>
                <a:xfrm>
                  <a:off x="152391" y="153197"/>
                  <a:ext cx="914401" cy="914401"/>
                </a:xfrm>
                <a:prstGeom prst="roundRect">
                  <a:avLst>
                    <a:gd name="adj" fmla="val 16667"/>
                  </a:avLst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CC3300"/>
                      </a:solidFill>
                    </a:defRPr>
                  </a:pPr>
                  <a:endParaRPr/>
                </a:p>
              </p:txBody>
            </p:sp>
            <p:sp>
              <p:nvSpPr>
                <p:cNvPr id="1055" name="Line 57"/>
                <p:cNvSpPr/>
                <p:nvPr/>
              </p:nvSpPr>
              <p:spPr>
                <a:xfrm flipH="1">
                  <a:off x="1036628" y="819947"/>
                  <a:ext cx="76201" cy="1"/>
                </a:xfrm>
                <a:prstGeom prst="line">
                  <a:avLst/>
                </a:prstGeom>
                <a:noFill/>
                <a:ln w="57150" cap="flat">
                  <a:solidFill>
                    <a:srgbClr val="2B5481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56" name="Line 58"/>
                <p:cNvSpPr/>
                <p:nvPr/>
              </p:nvSpPr>
              <p:spPr>
                <a:xfrm flipH="1" flipV="1">
                  <a:off x="758654" y="728662"/>
                  <a:ext cx="324" cy="152409"/>
                </a:xfrm>
                <a:prstGeom prst="line">
                  <a:avLst/>
                </a:prstGeom>
                <a:noFill/>
                <a:ln w="38100" cap="flat">
                  <a:solidFill>
                    <a:srgbClr val="00FF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57" name="Line 59"/>
                <p:cNvSpPr/>
                <p:nvPr/>
              </p:nvSpPr>
              <p:spPr>
                <a:xfrm flipH="1" flipV="1">
                  <a:off x="836461" y="728662"/>
                  <a:ext cx="285" cy="149234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58" name="Line 60"/>
                <p:cNvSpPr/>
                <p:nvPr/>
              </p:nvSpPr>
              <p:spPr>
                <a:xfrm flipH="1" flipV="1">
                  <a:off x="987294" y="728662"/>
                  <a:ext cx="244" cy="146059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59" name="Line 61"/>
                <p:cNvSpPr/>
                <p:nvPr/>
              </p:nvSpPr>
              <p:spPr>
                <a:xfrm flipH="1" flipV="1">
                  <a:off x="911878" y="729456"/>
                  <a:ext cx="264" cy="147646"/>
                </a:xfrm>
                <a:prstGeom prst="line">
                  <a:avLst/>
                </a:prstGeom>
                <a:noFill/>
                <a:ln w="38100" cap="flat">
                  <a:solidFill>
                    <a:srgbClr val="00FF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60" name="Line 62"/>
                <p:cNvSpPr/>
                <p:nvPr/>
              </p:nvSpPr>
              <p:spPr>
                <a:xfrm flipH="1">
                  <a:off x="742941" y="883130"/>
                  <a:ext cx="304801" cy="1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109" name="Group 63"/>
              <p:cNvGrpSpPr/>
              <p:nvPr/>
            </p:nvGrpSpPr>
            <p:grpSpPr>
              <a:xfrm>
                <a:off x="1231899" y="4762"/>
                <a:ext cx="1225534" cy="1219209"/>
                <a:chOff x="0" y="0"/>
                <a:chExt cx="1225532" cy="1219208"/>
              </a:xfrm>
            </p:grpSpPr>
            <p:grpSp>
              <p:nvGrpSpPr>
                <p:cNvPr id="1071" name="Group 64"/>
                <p:cNvGrpSpPr/>
                <p:nvPr/>
              </p:nvGrpSpPr>
              <p:grpSpPr>
                <a:xfrm>
                  <a:off x="282424" y="-1"/>
                  <a:ext cx="657509" cy="152410"/>
                  <a:chOff x="0" y="0"/>
                  <a:chExt cx="657508" cy="152408"/>
                </a:xfrm>
              </p:grpSpPr>
              <p:sp>
                <p:nvSpPr>
                  <p:cNvPr id="1062" name="Line 65"/>
                  <p:cNvSpPr/>
                  <p:nvPr/>
                </p:nvSpPr>
                <p:spPr>
                  <a:xfrm flipH="1" flipV="1">
                    <a:off x="-1" y="3175"/>
                    <a:ext cx="285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63" name="Line 66"/>
                  <p:cNvSpPr/>
                  <p:nvPr/>
                </p:nvSpPr>
                <p:spPr>
                  <a:xfrm flipH="1" flipV="1">
                    <a:off x="84137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FF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64" name="Line 67"/>
                  <p:cNvSpPr/>
                  <p:nvPr/>
                </p:nvSpPr>
                <p:spPr>
                  <a:xfrm flipH="1" flipV="1">
                    <a:off x="166687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65" name="Line 68"/>
                  <p:cNvSpPr/>
                  <p:nvPr/>
                </p:nvSpPr>
                <p:spPr>
                  <a:xfrm flipH="1" flipV="1">
                    <a:off x="246062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FF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66" name="Line 69"/>
                  <p:cNvSpPr/>
                  <p:nvPr/>
                </p:nvSpPr>
                <p:spPr>
                  <a:xfrm flipH="1" flipV="1">
                    <a:off x="328612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67" name="Line 70"/>
                  <p:cNvSpPr/>
                  <p:nvPr/>
                </p:nvSpPr>
                <p:spPr>
                  <a:xfrm flipH="1" flipV="1">
                    <a:off x="412750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FF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68" name="Line 71"/>
                  <p:cNvSpPr/>
                  <p:nvPr/>
                </p:nvSpPr>
                <p:spPr>
                  <a:xfrm flipH="1" flipV="1">
                    <a:off x="495300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69" name="Line 72"/>
                  <p:cNvSpPr/>
                  <p:nvPr/>
                </p:nvSpPr>
                <p:spPr>
                  <a:xfrm flipH="1" flipV="1">
                    <a:off x="574675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FF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70" name="Line 73"/>
                  <p:cNvSpPr/>
                  <p:nvPr/>
                </p:nvSpPr>
                <p:spPr>
                  <a:xfrm flipH="1" flipV="1">
                    <a:off x="657225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1081" name="Group 74"/>
                <p:cNvGrpSpPr/>
                <p:nvPr/>
              </p:nvGrpSpPr>
              <p:grpSpPr>
                <a:xfrm>
                  <a:off x="306236" y="1066799"/>
                  <a:ext cx="657510" cy="152410"/>
                  <a:chOff x="0" y="0"/>
                  <a:chExt cx="657508" cy="152408"/>
                </a:xfrm>
              </p:grpSpPr>
              <p:sp>
                <p:nvSpPr>
                  <p:cNvPr id="1072" name="Line 75"/>
                  <p:cNvSpPr/>
                  <p:nvPr/>
                </p:nvSpPr>
                <p:spPr>
                  <a:xfrm flipH="1" flipV="1">
                    <a:off x="-1" y="3175"/>
                    <a:ext cx="285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73" name="Line 76"/>
                  <p:cNvSpPr/>
                  <p:nvPr/>
                </p:nvSpPr>
                <p:spPr>
                  <a:xfrm flipH="1" flipV="1">
                    <a:off x="84137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CC33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74" name="Line 77"/>
                  <p:cNvSpPr/>
                  <p:nvPr/>
                </p:nvSpPr>
                <p:spPr>
                  <a:xfrm flipH="1" flipV="1">
                    <a:off x="166687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75" name="Line 78"/>
                  <p:cNvSpPr/>
                  <p:nvPr/>
                </p:nvSpPr>
                <p:spPr>
                  <a:xfrm flipH="1" flipV="1">
                    <a:off x="246062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CC33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76" name="Line 79"/>
                  <p:cNvSpPr/>
                  <p:nvPr/>
                </p:nvSpPr>
                <p:spPr>
                  <a:xfrm flipH="1" flipV="1">
                    <a:off x="328612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77" name="Line 80"/>
                  <p:cNvSpPr/>
                  <p:nvPr/>
                </p:nvSpPr>
                <p:spPr>
                  <a:xfrm flipH="1" flipV="1">
                    <a:off x="412750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CC33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78" name="Line 81"/>
                  <p:cNvSpPr/>
                  <p:nvPr/>
                </p:nvSpPr>
                <p:spPr>
                  <a:xfrm flipH="1" flipV="1">
                    <a:off x="495300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79" name="Line 82"/>
                  <p:cNvSpPr/>
                  <p:nvPr/>
                </p:nvSpPr>
                <p:spPr>
                  <a:xfrm flipH="1" flipV="1">
                    <a:off x="574675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CC33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80" name="Line 83"/>
                  <p:cNvSpPr/>
                  <p:nvPr/>
                </p:nvSpPr>
                <p:spPr>
                  <a:xfrm flipH="1" flipV="1">
                    <a:off x="657225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1091" name="Group 84"/>
                <p:cNvGrpSpPr/>
                <p:nvPr/>
              </p:nvGrpSpPr>
              <p:grpSpPr>
                <a:xfrm>
                  <a:off x="1066799" y="255786"/>
                  <a:ext cx="158734" cy="698111"/>
                  <a:chOff x="0" y="0"/>
                  <a:chExt cx="158732" cy="698110"/>
                </a:xfrm>
              </p:grpSpPr>
              <p:sp>
                <p:nvSpPr>
                  <p:cNvPr id="1082" name="Line 85"/>
                  <p:cNvSpPr/>
                  <p:nvPr/>
                </p:nvSpPr>
                <p:spPr>
                  <a:xfrm flipV="1">
                    <a:off x="0" y="-1"/>
                    <a:ext cx="149208" cy="2787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83" name="Line 86"/>
                  <p:cNvSpPr/>
                  <p:nvPr/>
                </p:nvSpPr>
                <p:spPr>
                  <a:xfrm flipV="1">
                    <a:off x="4762" y="84137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84" name="Line 87"/>
                  <p:cNvSpPr/>
                  <p:nvPr/>
                </p:nvSpPr>
                <p:spPr>
                  <a:xfrm flipV="1">
                    <a:off x="7937" y="166687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85" name="Line 88"/>
                  <p:cNvSpPr/>
                  <p:nvPr/>
                </p:nvSpPr>
                <p:spPr>
                  <a:xfrm flipV="1">
                    <a:off x="7937" y="244474"/>
                    <a:ext cx="149208" cy="2787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86" name="Line 89"/>
                  <p:cNvSpPr/>
                  <p:nvPr/>
                </p:nvSpPr>
                <p:spPr>
                  <a:xfrm flipV="1">
                    <a:off x="6350" y="328612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87" name="Line 90"/>
                  <p:cNvSpPr/>
                  <p:nvPr/>
                </p:nvSpPr>
                <p:spPr>
                  <a:xfrm flipV="1">
                    <a:off x="9525" y="411162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88" name="Line 91"/>
                  <p:cNvSpPr/>
                  <p:nvPr/>
                </p:nvSpPr>
                <p:spPr>
                  <a:xfrm flipV="1">
                    <a:off x="7937" y="495300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89" name="Line 92"/>
                  <p:cNvSpPr/>
                  <p:nvPr/>
                </p:nvSpPr>
                <p:spPr>
                  <a:xfrm flipV="1">
                    <a:off x="7937" y="612775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90" name="Line 93"/>
                  <p:cNvSpPr/>
                  <p:nvPr/>
                </p:nvSpPr>
                <p:spPr>
                  <a:xfrm flipV="1">
                    <a:off x="6350" y="695325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1101" name="Group 94"/>
                <p:cNvGrpSpPr/>
                <p:nvPr/>
              </p:nvGrpSpPr>
              <p:grpSpPr>
                <a:xfrm>
                  <a:off x="-1" y="247848"/>
                  <a:ext cx="158734" cy="698111"/>
                  <a:chOff x="0" y="0"/>
                  <a:chExt cx="158732" cy="698110"/>
                </a:xfrm>
              </p:grpSpPr>
              <p:sp>
                <p:nvSpPr>
                  <p:cNvPr id="1092" name="Line 95"/>
                  <p:cNvSpPr/>
                  <p:nvPr/>
                </p:nvSpPr>
                <p:spPr>
                  <a:xfrm flipV="1">
                    <a:off x="0" y="-1"/>
                    <a:ext cx="149208" cy="2787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93" name="Line 96"/>
                  <p:cNvSpPr/>
                  <p:nvPr/>
                </p:nvSpPr>
                <p:spPr>
                  <a:xfrm flipV="1">
                    <a:off x="4762" y="84137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94" name="Line 97"/>
                  <p:cNvSpPr/>
                  <p:nvPr/>
                </p:nvSpPr>
                <p:spPr>
                  <a:xfrm flipV="1">
                    <a:off x="7937" y="166687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95" name="Line 98"/>
                  <p:cNvSpPr/>
                  <p:nvPr/>
                </p:nvSpPr>
                <p:spPr>
                  <a:xfrm flipV="1">
                    <a:off x="7937" y="244474"/>
                    <a:ext cx="149208" cy="2787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96" name="Line 99"/>
                  <p:cNvSpPr/>
                  <p:nvPr/>
                </p:nvSpPr>
                <p:spPr>
                  <a:xfrm flipV="1">
                    <a:off x="6350" y="328612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97" name="Line 100"/>
                  <p:cNvSpPr/>
                  <p:nvPr/>
                </p:nvSpPr>
                <p:spPr>
                  <a:xfrm flipV="1">
                    <a:off x="9525" y="411162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98" name="Line 101"/>
                  <p:cNvSpPr/>
                  <p:nvPr/>
                </p:nvSpPr>
                <p:spPr>
                  <a:xfrm flipV="1">
                    <a:off x="7937" y="495300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99" name="Line 102"/>
                  <p:cNvSpPr/>
                  <p:nvPr/>
                </p:nvSpPr>
                <p:spPr>
                  <a:xfrm flipV="1">
                    <a:off x="7937" y="612775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00" name="Line 103"/>
                  <p:cNvSpPr/>
                  <p:nvPr/>
                </p:nvSpPr>
                <p:spPr>
                  <a:xfrm flipV="1">
                    <a:off x="6350" y="695325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102" name="AutoShape 104"/>
                <p:cNvSpPr/>
                <p:nvPr/>
              </p:nvSpPr>
              <p:spPr>
                <a:xfrm>
                  <a:off x="152391" y="153197"/>
                  <a:ext cx="914401" cy="914401"/>
                </a:xfrm>
                <a:prstGeom prst="roundRect">
                  <a:avLst>
                    <a:gd name="adj" fmla="val 16667"/>
                  </a:avLst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CC3300"/>
                      </a:solidFill>
                    </a:defRPr>
                  </a:pPr>
                  <a:endParaRPr/>
                </a:p>
              </p:txBody>
            </p:sp>
            <p:sp>
              <p:nvSpPr>
                <p:cNvPr id="1103" name="Line 105"/>
                <p:cNvSpPr/>
                <p:nvPr/>
              </p:nvSpPr>
              <p:spPr>
                <a:xfrm flipH="1">
                  <a:off x="1036628" y="819947"/>
                  <a:ext cx="76201" cy="1"/>
                </a:xfrm>
                <a:prstGeom prst="line">
                  <a:avLst/>
                </a:prstGeom>
                <a:noFill/>
                <a:ln w="57150" cap="flat">
                  <a:solidFill>
                    <a:srgbClr val="2B5481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104" name="Line 106"/>
                <p:cNvSpPr/>
                <p:nvPr/>
              </p:nvSpPr>
              <p:spPr>
                <a:xfrm flipH="1" flipV="1">
                  <a:off x="758654" y="728662"/>
                  <a:ext cx="324" cy="152409"/>
                </a:xfrm>
                <a:prstGeom prst="line">
                  <a:avLst/>
                </a:prstGeom>
                <a:noFill/>
                <a:ln w="38100" cap="flat">
                  <a:solidFill>
                    <a:srgbClr val="00FF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105" name="Line 107"/>
                <p:cNvSpPr/>
                <p:nvPr/>
              </p:nvSpPr>
              <p:spPr>
                <a:xfrm flipH="1" flipV="1">
                  <a:off x="836461" y="728662"/>
                  <a:ext cx="285" cy="149234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106" name="Line 108"/>
                <p:cNvSpPr/>
                <p:nvPr/>
              </p:nvSpPr>
              <p:spPr>
                <a:xfrm flipH="1" flipV="1">
                  <a:off x="987294" y="728662"/>
                  <a:ext cx="244" cy="146059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107" name="Line 109"/>
                <p:cNvSpPr/>
                <p:nvPr/>
              </p:nvSpPr>
              <p:spPr>
                <a:xfrm flipH="1" flipV="1">
                  <a:off x="911878" y="729456"/>
                  <a:ext cx="264" cy="147646"/>
                </a:xfrm>
                <a:prstGeom prst="line">
                  <a:avLst/>
                </a:prstGeom>
                <a:noFill/>
                <a:ln w="38100" cap="flat">
                  <a:solidFill>
                    <a:srgbClr val="00FF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108" name="Line 110"/>
                <p:cNvSpPr/>
                <p:nvPr/>
              </p:nvSpPr>
              <p:spPr>
                <a:xfrm flipH="1">
                  <a:off x="742941" y="883130"/>
                  <a:ext cx="304801" cy="1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157" name="Group 111"/>
              <p:cNvGrpSpPr/>
              <p:nvPr/>
            </p:nvGrpSpPr>
            <p:grpSpPr>
              <a:xfrm>
                <a:off x="28574" y="1262062"/>
                <a:ext cx="1225534" cy="1219209"/>
                <a:chOff x="0" y="0"/>
                <a:chExt cx="1225532" cy="1219208"/>
              </a:xfrm>
            </p:grpSpPr>
            <p:grpSp>
              <p:nvGrpSpPr>
                <p:cNvPr id="1119" name="Group 112"/>
                <p:cNvGrpSpPr/>
                <p:nvPr/>
              </p:nvGrpSpPr>
              <p:grpSpPr>
                <a:xfrm>
                  <a:off x="282424" y="-1"/>
                  <a:ext cx="657509" cy="152410"/>
                  <a:chOff x="0" y="0"/>
                  <a:chExt cx="657508" cy="152408"/>
                </a:xfrm>
              </p:grpSpPr>
              <p:sp>
                <p:nvSpPr>
                  <p:cNvPr id="1110" name="Line 113"/>
                  <p:cNvSpPr/>
                  <p:nvPr/>
                </p:nvSpPr>
                <p:spPr>
                  <a:xfrm flipH="1" flipV="1">
                    <a:off x="-1" y="3175"/>
                    <a:ext cx="285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11" name="Line 114"/>
                  <p:cNvSpPr/>
                  <p:nvPr/>
                </p:nvSpPr>
                <p:spPr>
                  <a:xfrm flipH="1" flipV="1">
                    <a:off x="84137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FF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12" name="Line 115"/>
                  <p:cNvSpPr/>
                  <p:nvPr/>
                </p:nvSpPr>
                <p:spPr>
                  <a:xfrm flipH="1" flipV="1">
                    <a:off x="166687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13" name="Line 116"/>
                  <p:cNvSpPr/>
                  <p:nvPr/>
                </p:nvSpPr>
                <p:spPr>
                  <a:xfrm flipH="1" flipV="1">
                    <a:off x="246062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FF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14" name="Line 117"/>
                  <p:cNvSpPr/>
                  <p:nvPr/>
                </p:nvSpPr>
                <p:spPr>
                  <a:xfrm flipH="1" flipV="1">
                    <a:off x="328612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15" name="Line 118"/>
                  <p:cNvSpPr/>
                  <p:nvPr/>
                </p:nvSpPr>
                <p:spPr>
                  <a:xfrm flipH="1" flipV="1">
                    <a:off x="412750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FF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16" name="Line 119"/>
                  <p:cNvSpPr/>
                  <p:nvPr/>
                </p:nvSpPr>
                <p:spPr>
                  <a:xfrm flipH="1" flipV="1">
                    <a:off x="495300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17" name="Line 120"/>
                  <p:cNvSpPr/>
                  <p:nvPr/>
                </p:nvSpPr>
                <p:spPr>
                  <a:xfrm flipH="1" flipV="1">
                    <a:off x="574675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FF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18" name="Line 121"/>
                  <p:cNvSpPr/>
                  <p:nvPr/>
                </p:nvSpPr>
                <p:spPr>
                  <a:xfrm flipH="1" flipV="1">
                    <a:off x="657225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1129" name="Group 122"/>
                <p:cNvGrpSpPr/>
                <p:nvPr/>
              </p:nvGrpSpPr>
              <p:grpSpPr>
                <a:xfrm>
                  <a:off x="306236" y="1066799"/>
                  <a:ext cx="657510" cy="152410"/>
                  <a:chOff x="0" y="0"/>
                  <a:chExt cx="657508" cy="152408"/>
                </a:xfrm>
              </p:grpSpPr>
              <p:sp>
                <p:nvSpPr>
                  <p:cNvPr id="1120" name="Line 123"/>
                  <p:cNvSpPr/>
                  <p:nvPr/>
                </p:nvSpPr>
                <p:spPr>
                  <a:xfrm flipH="1" flipV="1">
                    <a:off x="-1" y="3175"/>
                    <a:ext cx="285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21" name="Line 124"/>
                  <p:cNvSpPr/>
                  <p:nvPr/>
                </p:nvSpPr>
                <p:spPr>
                  <a:xfrm flipH="1" flipV="1">
                    <a:off x="84137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CC33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22" name="Line 125"/>
                  <p:cNvSpPr/>
                  <p:nvPr/>
                </p:nvSpPr>
                <p:spPr>
                  <a:xfrm flipH="1" flipV="1">
                    <a:off x="166687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23" name="Line 126"/>
                  <p:cNvSpPr/>
                  <p:nvPr/>
                </p:nvSpPr>
                <p:spPr>
                  <a:xfrm flipH="1" flipV="1">
                    <a:off x="246062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CC33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24" name="Line 127"/>
                  <p:cNvSpPr/>
                  <p:nvPr/>
                </p:nvSpPr>
                <p:spPr>
                  <a:xfrm flipH="1" flipV="1">
                    <a:off x="328612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25" name="Line 128"/>
                  <p:cNvSpPr/>
                  <p:nvPr/>
                </p:nvSpPr>
                <p:spPr>
                  <a:xfrm flipH="1" flipV="1">
                    <a:off x="412750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CC33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26" name="Line 129"/>
                  <p:cNvSpPr/>
                  <p:nvPr/>
                </p:nvSpPr>
                <p:spPr>
                  <a:xfrm flipH="1" flipV="1">
                    <a:off x="495300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27" name="Line 130"/>
                  <p:cNvSpPr/>
                  <p:nvPr/>
                </p:nvSpPr>
                <p:spPr>
                  <a:xfrm flipH="1" flipV="1">
                    <a:off x="574675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CC33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28" name="Line 131"/>
                  <p:cNvSpPr/>
                  <p:nvPr/>
                </p:nvSpPr>
                <p:spPr>
                  <a:xfrm flipH="1" flipV="1">
                    <a:off x="657225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1139" name="Group 132"/>
                <p:cNvGrpSpPr/>
                <p:nvPr/>
              </p:nvGrpSpPr>
              <p:grpSpPr>
                <a:xfrm>
                  <a:off x="1066799" y="255786"/>
                  <a:ext cx="158734" cy="698111"/>
                  <a:chOff x="0" y="0"/>
                  <a:chExt cx="158732" cy="698110"/>
                </a:xfrm>
              </p:grpSpPr>
              <p:sp>
                <p:nvSpPr>
                  <p:cNvPr id="1130" name="Line 133"/>
                  <p:cNvSpPr/>
                  <p:nvPr/>
                </p:nvSpPr>
                <p:spPr>
                  <a:xfrm flipV="1">
                    <a:off x="0" y="-1"/>
                    <a:ext cx="149208" cy="2787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31" name="Line 134"/>
                  <p:cNvSpPr/>
                  <p:nvPr/>
                </p:nvSpPr>
                <p:spPr>
                  <a:xfrm flipV="1">
                    <a:off x="4762" y="84137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32" name="Line 135"/>
                  <p:cNvSpPr/>
                  <p:nvPr/>
                </p:nvSpPr>
                <p:spPr>
                  <a:xfrm flipV="1">
                    <a:off x="7937" y="166687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33" name="Line 136"/>
                  <p:cNvSpPr/>
                  <p:nvPr/>
                </p:nvSpPr>
                <p:spPr>
                  <a:xfrm flipV="1">
                    <a:off x="7937" y="244474"/>
                    <a:ext cx="149208" cy="2787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34" name="Line 137"/>
                  <p:cNvSpPr/>
                  <p:nvPr/>
                </p:nvSpPr>
                <p:spPr>
                  <a:xfrm flipV="1">
                    <a:off x="6350" y="328612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35" name="Line 138"/>
                  <p:cNvSpPr/>
                  <p:nvPr/>
                </p:nvSpPr>
                <p:spPr>
                  <a:xfrm flipV="1">
                    <a:off x="9525" y="411162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36" name="Line 139"/>
                  <p:cNvSpPr/>
                  <p:nvPr/>
                </p:nvSpPr>
                <p:spPr>
                  <a:xfrm flipV="1">
                    <a:off x="7937" y="495300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37" name="Line 140"/>
                  <p:cNvSpPr/>
                  <p:nvPr/>
                </p:nvSpPr>
                <p:spPr>
                  <a:xfrm flipV="1">
                    <a:off x="7937" y="612775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38" name="Line 141"/>
                  <p:cNvSpPr/>
                  <p:nvPr/>
                </p:nvSpPr>
                <p:spPr>
                  <a:xfrm flipV="1">
                    <a:off x="6350" y="695325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1149" name="Group 142"/>
                <p:cNvGrpSpPr/>
                <p:nvPr/>
              </p:nvGrpSpPr>
              <p:grpSpPr>
                <a:xfrm>
                  <a:off x="-1" y="247848"/>
                  <a:ext cx="158734" cy="698111"/>
                  <a:chOff x="0" y="0"/>
                  <a:chExt cx="158732" cy="698110"/>
                </a:xfrm>
              </p:grpSpPr>
              <p:sp>
                <p:nvSpPr>
                  <p:cNvPr id="1140" name="Line 143"/>
                  <p:cNvSpPr/>
                  <p:nvPr/>
                </p:nvSpPr>
                <p:spPr>
                  <a:xfrm flipV="1">
                    <a:off x="0" y="-1"/>
                    <a:ext cx="149208" cy="2787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41" name="Line 144"/>
                  <p:cNvSpPr/>
                  <p:nvPr/>
                </p:nvSpPr>
                <p:spPr>
                  <a:xfrm flipV="1">
                    <a:off x="4762" y="84137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42" name="Line 145"/>
                  <p:cNvSpPr/>
                  <p:nvPr/>
                </p:nvSpPr>
                <p:spPr>
                  <a:xfrm flipV="1">
                    <a:off x="7937" y="166687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43" name="Line 146"/>
                  <p:cNvSpPr/>
                  <p:nvPr/>
                </p:nvSpPr>
                <p:spPr>
                  <a:xfrm flipV="1">
                    <a:off x="7937" y="244474"/>
                    <a:ext cx="149208" cy="2787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44" name="Line 147"/>
                  <p:cNvSpPr/>
                  <p:nvPr/>
                </p:nvSpPr>
                <p:spPr>
                  <a:xfrm flipV="1">
                    <a:off x="6350" y="328612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45" name="Line 148"/>
                  <p:cNvSpPr/>
                  <p:nvPr/>
                </p:nvSpPr>
                <p:spPr>
                  <a:xfrm flipV="1">
                    <a:off x="9525" y="411162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46" name="Line 149"/>
                  <p:cNvSpPr/>
                  <p:nvPr/>
                </p:nvSpPr>
                <p:spPr>
                  <a:xfrm flipV="1">
                    <a:off x="7937" y="495300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47" name="Line 150"/>
                  <p:cNvSpPr/>
                  <p:nvPr/>
                </p:nvSpPr>
                <p:spPr>
                  <a:xfrm flipV="1">
                    <a:off x="7937" y="612775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48" name="Line 151"/>
                  <p:cNvSpPr/>
                  <p:nvPr/>
                </p:nvSpPr>
                <p:spPr>
                  <a:xfrm flipV="1">
                    <a:off x="6350" y="695325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150" name="AutoShape 152"/>
                <p:cNvSpPr/>
                <p:nvPr/>
              </p:nvSpPr>
              <p:spPr>
                <a:xfrm>
                  <a:off x="152391" y="153197"/>
                  <a:ext cx="914401" cy="914401"/>
                </a:xfrm>
                <a:prstGeom prst="roundRect">
                  <a:avLst>
                    <a:gd name="adj" fmla="val 16667"/>
                  </a:avLst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CC3300"/>
                      </a:solidFill>
                    </a:defRPr>
                  </a:pPr>
                  <a:endParaRPr/>
                </a:p>
              </p:txBody>
            </p:sp>
            <p:sp>
              <p:nvSpPr>
                <p:cNvPr id="1151" name="Line 153"/>
                <p:cNvSpPr/>
                <p:nvPr/>
              </p:nvSpPr>
              <p:spPr>
                <a:xfrm flipH="1">
                  <a:off x="1036628" y="819947"/>
                  <a:ext cx="76201" cy="1"/>
                </a:xfrm>
                <a:prstGeom prst="line">
                  <a:avLst/>
                </a:prstGeom>
                <a:noFill/>
                <a:ln w="57150" cap="flat">
                  <a:solidFill>
                    <a:srgbClr val="2B5481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152" name="Line 154"/>
                <p:cNvSpPr/>
                <p:nvPr/>
              </p:nvSpPr>
              <p:spPr>
                <a:xfrm flipH="1" flipV="1">
                  <a:off x="758654" y="728662"/>
                  <a:ext cx="324" cy="152409"/>
                </a:xfrm>
                <a:prstGeom prst="line">
                  <a:avLst/>
                </a:prstGeom>
                <a:noFill/>
                <a:ln w="38100" cap="flat">
                  <a:solidFill>
                    <a:srgbClr val="00FF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153" name="Line 155"/>
                <p:cNvSpPr/>
                <p:nvPr/>
              </p:nvSpPr>
              <p:spPr>
                <a:xfrm flipH="1" flipV="1">
                  <a:off x="836461" y="728662"/>
                  <a:ext cx="285" cy="149234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154" name="Line 156"/>
                <p:cNvSpPr/>
                <p:nvPr/>
              </p:nvSpPr>
              <p:spPr>
                <a:xfrm flipH="1" flipV="1">
                  <a:off x="987294" y="728662"/>
                  <a:ext cx="244" cy="146059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155" name="Line 157"/>
                <p:cNvSpPr/>
                <p:nvPr/>
              </p:nvSpPr>
              <p:spPr>
                <a:xfrm flipH="1" flipV="1">
                  <a:off x="911878" y="729456"/>
                  <a:ext cx="264" cy="147646"/>
                </a:xfrm>
                <a:prstGeom prst="line">
                  <a:avLst/>
                </a:prstGeom>
                <a:noFill/>
                <a:ln w="38100" cap="flat">
                  <a:solidFill>
                    <a:srgbClr val="00FF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156" name="Line 158"/>
                <p:cNvSpPr/>
                <p:nvPr/>
              </p:nvSpPr>
              <p:spPr>
                <a:xfrm flipH="1">
                  <a:off x="742941" y="883130"/>
                  <a:ext cx="304801" cy="1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205" name="Group 159"/>
              <p:cNvGrpSpPr/>
              <p:nvPr/>
            </p:nvGrpSpPr>
            <p:grpSpPr>
              <a:xfrm>
                <a:off x="1260474" y="1266824"/>
                <a:ext cx="1225534" cy="1219210"/>
                <a:chOff x="0" y="0"/>
                <a:chExt cx="1225532" cy="1219208"/>
              </a:xfrm>
            </p:grpSpPr>
            <p:grpSp>
              <p:nvGrpSpPr>
                <p:cNvPr id="1167" name="Group 160"/>
                <p:cNvGrpSpPr/>
                <p:nvPr/>
              </p:nvGrpSpPr>
              <p:grpSpPr>
                <a:xfrm>
                  <a:off x="282424" y="-1"/>
                  <a:ext cx="657509" cy="152410"/>
                  <a:chOff x="0" y="0"/>
                  <a:chExt cx="657508" cy="152408"/>
                </a:xfrm>
              </p:grpSpPr>
              <p:sp>
                <p:nvSpPr>
                  <p:cNvPr id="1158" name="Line 161"/>
                  <p:cNvSpPr/>
                  <p:nvPr/>
                </p:nvSpPr>
                <p:spPr>
                  <a:xfrm flipH="1" flipV="1">
                    <a:off x="-1" y="3175"/>
                    <a:ext cx="285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59" name="Line 162"/>
                  <p:cNvSpPr/>
                  <p:nvPr/>
                </p:nvSpPr>
                <p:spPr>
                  <a:xfrm flipH="1" flipV="1">
                    <a:off x="84137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FF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60" name="Line 163"/>
                  <p:cNvSpPr/>
                  <p:nvPr/>
                </p:nvSpPr>
                <p:spPr>
                  <a:xfrm flipH="1" flipV="1">
                    <a:off x="166687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61" name="Line 164"/>
                  <p:cNvSpPr/>
                  <p:nvPr/>
                </p:nvSpPr>
                <p:spPr>
                  <a:xfrm flipH="1" flipV="1">
                    <a:off x="246062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FF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62" name="Line 165"/>
                  <p:cNvSpPr/>
                  <p:nvPr/>
                </p:nvSpPr>
                <p:spPr>
                  <a:xfrm flipH="1" flipV="1">
                    <a:off x="328612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63" name="Line 166"/>
                  <p:cNvSpPr/>
                  <p:nvPr/>
                </p:nvSpPr>
                <p:spPr>
                  <a:xfrm flipH="1" flipV="1">
                    <a:off x="412750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FF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64" name="Line 167"/>
                  <p:cNvSpPr/>
                  <p:nvPr/>
                </p:nvSpPr>
                <p:spPr>
                  <a:xfrm flipH="1" flipV="1">
                    <a:off x="495300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65" name="Line 168"/>
                  <p:cNvSpPr/>
                  <p:nvPr/>
                </p:nvSpPr>
                <p:spPr>
                  <a:xfrm flipH="1" flipV="1">
                    <a:off x="574675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FF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66" name="Line 169"/>
                  <p:cNvSpPr/>
                  <p:nvPr/>
                </p:nvSpPr>
                <p:spPr>
                  <a:xfrm flipH="1" flipV="1">
                    <a:off x="657225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1177" name="Group 170"/>
                <p:cNvGrpSpPr/>
                <p:nvPr/>
              </p:nvGrpSpPr>
              <p:grpSpPr>
                <a:xfrm>
                  <a:off x="306236" y="1066799"/>
                  <a:ext cx="657510" cy="152410"/>
                  <a:chOff x="0" y="0"/>
                  <a:chExt cx="657508" cy="152408"/>
                </a:xfrm>
              </p:grpSpPr>
              <p:sp>
                <p:nvSpPr>
                  <p:cNvPr id="1168" name="Line 171"/>
                  <p:cNvSpPr/>
                  <p:nvPr/>
                </p:nvSpPr>
                <p:spPr>
                  <a:xfrm flipH="1" flipV="1">
                    <a:off x="-1" y="3175"/>
                    <a:ext cx="285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69" name="Line 172"/>
                  <p:cNvSpPr/>
                  <p:nvPr/>
                </p:nvSpPr>
                <p:spPr>
                  <a:xfrm flipH="1" flipV="1">
                    <a:off x="84137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CC33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70" name="Line 173"/>
                  <p:cNvSpPr/>
                  <p:nvPr/>
                </p:nvSpPr>
                <p:spPr>
                  <a:xfrm flipH="1" flipV="1">
                    <a:off x="166687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71" name="Line 174"/>
                  <p:cNvSpPr/>
                  <p:nvPr/>
                </p:nvSpPr>
                <p:spPr>
                  <a:xfrm flipH="1" flipV="1">
                    <a:off x="246062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CC33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72" name="Line 175"/>
                  <p:cNvSpPr/>
                  <p:nvPr/>
                </p:nvSpPr>
                <p:spPr>
                  <a:xfrm flipH="1" flipV="1">
                    <a:off x="328612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73" name="Line 176"/>
                  <p:cNvSpPr/>
                  <p:nvPr/>
                </p:nvSpPr>
                <p:spPr>
                  <a:xfrm flipH="1" flipV="1">
                    <a:off x="412750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CC33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74" name="Line 177"/>
                  <p:cNvSpPr/>
                  <p:nvPr/>
                </p:nvSpPr>
                <p:spPr>
                  <a:xfrm flipH="1" flipV="1">
                    <a:off x="495300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75" name="Line 178"/>
                  <p:cNvSpPr/>
                  <p:nvPr/>
                </p:nvSpPr>
                <p:spPr>
                  <a:xfrm flipH="1" flipV="1">
                    <a:off x="574675" y="0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CC33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76" name="Line 179"/>
                  <p:cNvSpPr/>
                  <p:nvPr/>
                </p:nvSpPr>
                <p:spPr>
                  <a:xfrm flipH="1" flipV="1">
                    <a:off x="657225" y="3175"/>
                    <a:ext cx="284" cy="14923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1187" name="Group 180"/>
                <p:cNvGrpSpPr/>
                <p:nvPr/>
              </p:nvGrpSpPr>
              <p:grpSpPr>
                <a:xfrm>
                  <a:off x="1066799" y="255786"/>
                  <a:ext cx="158734" cy="698111"/>
                  <a:chOff x="0" y="0"/>
                  <a:chExt cx="158732" cy="698110"/>
                </a:xfrm>
              </p:grpSpPr>
              <p:sp>
                <p:nvSpPr>
                  <p:cNvPr id="1178" name="Line 181"/>
                  <p:cNvSpPr/>
                  <p:nvPr/>
                </p:nvSpPr>
                <p:spPr>
                  <a:xfrm flipV="1">
                    <a:off x="0" y="-1"/>
                    <a:ext cx="149208" cy="2787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79" name="Line 182"/>
                  <p:cNvSpPr/>
                  <p:nvPr/>
                </p:nvSpPr>
                <p:spPr>
                  <a:xfrm flipV="1">
                    <a:off x="4762" y="84137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80" name="Line 183"/>
                  <p:cNvSpPr/>
                  <p:nvPr/>
                </p:nvSpPr>
                <p:spPr>
                  <a:xfrm flipV="1">
                    <a:off x="7937" y="166687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81" name="Line 184"/>
                  <p:cNvSpPr/>
                  <p:nvPr/>
                </p:nvSpPr>
                <p:spPr>
                  <a:xfrm flipV="1">
                    <a:off x="7937" y="244474"/>
                    <a:ext cx="149208" cy="2787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82" name="Line 185"/>
                  <p:cNvSpPr/>
                  <p:nvPr/>
                </p:nvSpPr>
                <p:spPr>
                  <a:xfrm flipV="1">
                    <a:off x="6350" y="328612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83" name="Line 186"/>
                  <p:cNvSpPr/>
                  <p:nvPr/>
                </p:nvSpPr>
                <p:spPr>
                  <a:xfrm flipV="1">
                    <a:off x="9525" y="411162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84" name="Line 187"/>
                  <p:cNvSpPr/>
                  <p:nvPr/>
                </p:nvSpPr>
                <p:spPr>
                  <a:xfrm flipV="1">
                    <a:off x="7937" y="495300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85" name="Line 188"/>
                  <p:cNvSpPr/>
                  <p:nvPr/>
                </p:nvSpPr>
                <p:spPr>
                  <a:xfrm flipV="1">
                    <a:off x="7937" y="612775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86" name="Line 189"/>
                  <p:cNvSpPr/>
                  <p:nvPr/>
                </p:nvSpPr>
                <p:spPr>
                  <a:xfrm flipV="1">
                    <a:off x="6350" y="695325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1197" name="Group 190"/>
                <p:cNvGrpSpPr/>
                <p:nvPr/>
              </p:nvGrpSpPr>
              <p:grpSpPr>
                <a:xfrm>
                  <a:off x="-1" y="247848"/>
                  <a:ext cx="158734" cy="698111"/>
                  <a:chOff x="0" y="0"/>
                  <a:chExt cx="158732" cy="698110"/>
                </a:xfrm>
              </p:grpSpPr>
              <p:sp>
                <p:nvSpPr>
                  <p:cNvPr id="1188" name="Line 191"/>
                  <p:cNvSpPr/>
                  <p:nvPr/>
                </p:nvSpPr>
                <p:spPr>
                  <a:xfrm flipV="1">
                    <a:off x="0" y="-1"/>
                    <a:ext cx="149208" cy="2787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89" name="Line 192"/>
                  <p:cNvSpPr/>
                  <p:nvPr/>
                </p:nvSpPr>
                <p:spPr>
                  <a:xfrm flipV="1">
                    <a:off x="4762" y="84137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90" name="Line 193"/>
                  <p:cNvSpPr/>
                  <p:nvPr/>
                </p:nvSpPr>
                <p:spPr>
                  <a:xfrm flipV="1">
                    <a:off x="7937" y="166687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91" name="Line 194"/>
                  <p:cNvSpPr/>
                  <p:nvPr/>
                </p:nvSpPr>
                <p:spPr>
                  <a:xfrm flipV="1">
                    <a:off x="7937" y="244474"/>
                    <a:ext cx="149208" cy="2787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92" name="Line 195"/>
                  <p:cNvSpPr/>
                  <p:nvPr/>
                </p:nvSpPr>
                <p:spPr>
                  <a:xfrm flipV="1">
                    <a:off x="6350" y="328612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93" name="Line 196"/>
                  <p:cNvSpPr/>
                  <p:nvPr/>
                </p:nvSpPr>
                <p:spPr>
                  <a:xfrm flipV="1">
                    <a:off x="9525" y="411162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94" name="Line 197"/>
                  <p:cNvSpPr/>
                  <p:nvPr/>
                </p:nvSpPr>
                <p:spPr>
                  <a:xfrm flipV="1">
                    <a:off x="7937" y="495300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488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95" name="Line 198"/>
                  <p:cNvSpPr/>
                  <p:nvPr/>
                </p:nvSpPr>
                <p:spPr>
                  <a:xfrm flipV="1">
                    <a:off x="7937" y="612775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196" name="Line 199"/>
                  <p:cNvSpPr/>
                  <p:nvPr/>
                </p:nvSpPr>
                <p:spPr>
                  <a:xfrm flipV="1">
                    <a:off x="6350" y="695325"/>
                    <a:ext cx="149208" cy="278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66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198" name="AutoShape 200"/>
                <p:cNvSpPr/>
                <p:nvPr/>
              </p:nvSpPr>
              <p:spPr>
                <a:xfrm>
                  <a:off x="152391" y="153197"/>
                  <a:ext cx="914401" cy="914401"/>
                </a:xfrm>
                <a:prstGeom prst="roundRect">
                  <a:avLst>
                    <a:gd name="adj" fmla="val 16667"/>
                  </a:avLst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CC3300"/>
                      </a:solidFill>
                    </a:defRPr>
                  </a:pPr>
                  <a:endParaRPr/>
                </a:p>
              </p:txBody>
            </p:sp>
            <p:sp>
              <p:nvSpPr>
                <p:cNvPr id="1199" name="Line 201"/>
                <p:cNvSpPr/>
                <p:nvPr/>
              </p:nvSpPr>
              <p:spPr>
                <a:xfrm flipH="1">
                  <a:off x="1036628" y="819947"/>
                  <a:ext cx="76201" cy="1"/>
                </a:xfrm>
                <a:prstGeom prst="line">
                  <a:avLst/>
                </a:prstGeom>
                <a:noFill/>
                <a:ln w="57150" cap="flat">
                  <a:solidFill>
                    <a:srgbClr val="2B5481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200" name="Line 202"/>
                <p:cNvSpPr/>
                <p:nvPr/>
              </p:nvSpPr>
              <p:spPr>
                <a:xfrm flipH="1" flipV="1">
                  <a:off x="758654" y="728662"/>
                  <a:ext cx="324" cy="152409"/>
                </a:xfrm>
                <a:prstGeom prst="line">
                  <a:avLst/>
                </a:prstGeom>
                <a:noFill/>
                <a:ln w="38100" cap="flat">
                  <a:solidFill>
                    <a:srgbClr val="00FF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201" name="Line 203"/>
                <p:cNvSpPr/>
                <p:nvPr/>
              </p:nvSpPr>
              <p:spPr>
                <a:xfrm flipH="1" flipV="1">
                  <a:off x="836461" y="728662"/>
                  <a:ext cx="285" cy="149234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202" name="Line 204"/>
                <p:cNvSpPr/>
                <p:nvPr/>
              </p:nvSpPr>
              <p:spPr>
                <a:xfrm flipH="1" flipV="1">
                  <a:off x="987294" y="728662"/>
                  <a:ext cx="244" cy="146059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203" name="Line 205"/>
                <p:cNvSpPr/>
                <p:nvPr/>
              </p:nvSpPr>
              <p:spPr>
                <a:xfrm flipH="1" flipV="1">
                  <a:off x="911878" y="729456"/>
                  <a:ext cx="264" cy="147646"/>
                </a:xfrm>
                <a:prstGeom prst="line">
                  <a:avLst/>
                </a:prstGeom>
                <a:noFill/>
                <a:ln w="38100" cap="flat">
                  <a:solidFill>
                    <a:srgbClr val="00FF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204" name="Line 206"/>
                <p:cNvSpPr/>
                <p:nvPr/>
              </p:nvSpPr>
              <p:spPr>
                <a:xfrm flipH="1">
                  <a:off x="742941" y="883130"/>
                  <a:ext cx="304801" cy="1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Footer Placeholder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210" name="Rectangle 2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8686800" cy="609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Or in 3D:</a:t>
            </a:r>
          </a:p>
        </p:txBody>
      </p:sp>
      <p:sp>
        <p:nvSpPr>
          <p:cNvPr id="1211" name="Rectangle 3"/>
          <p:cNvSpPr txBox="1">
            <a:spLocks noGrp="1"/>
          </p:cNvSpPr>
          <p:nvPr>
            <p:ph type="body" idx="1"/>
          </p:nvPr>
        </p:nvSpPr>
        <p:spPr>
          <a:xfrm>
            <a:off x="276225" y="838199"/>
            <a:ext cx="8686800" cy="5466622"/>
          </a:xfrm>
          <a:prstGeom prst="rect">
            <a:avLst/>
          </a:prstGeom>
        </p:spPr>
        <p:txBody>
          <a:bodyPr/>
          <a:lstStyle/>
          <a:p>
            <a:pPr marL="342900" indent="-342900"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Based on DNA scaffold, Q-dots self-assemble into programmable 3D arrangement:</a:t>
            </a:r>
          </a:p>
          <a:p>
            <a:pPr marL="342900" indent="-342900"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marL="342900" indent="-342900"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marL="342900" indent="-342900"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marL="342900" indent="-342900"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marL="342900" indent="-342900"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marL="342900" indent="-342900"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marL="342900" indent="-342900"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marL="342900" indent="-342900"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marL="342900" indent="-342900"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marL="342900" indent="-342900"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marL="342900" indent="-342900" algn="ctr"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marL="342900" indent="-342900" algn="ctr"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marL="342900" indent="-342900" algn="ctr"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marL="342900" indent="-342900" algn="ctr"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Different DNA scaffolds =&gt; Different 3D Q-dot structures!</a:t>
            </a:r>
          </a:p>
        </p:txBody>
      </p:sp>
      <p:pic>
        <p:nvPicPr>
          <p:cNvPr id="121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3600" y="1371600"/>
            <a:ext cx="3657600" cy="381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13" name="Rectangle 5"/>
          <p:cNvSpPr txBox="1"/>
          <p:nvPr/>
        </p:nvSpPr>
        <p:spPr>
          <a:xfrm>
            <a:off x="5908819" y="2743200"/>
            <a:ext cx="2906425" cy="533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spcBef>
                <a:spcPts val="700"/>
              </a:spcBef>
              <a:defRPr sz="12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("Nanotechnology and the Double Helix" 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700"/>
              </a:spcBef>
              <a:defRPr sz="12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 Scientific American 2007)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216" name="Rectangle 2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86868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But is this just another artwork fantasy?</a:t>
            </a:r>
          </a:p>
        </p:txBody>
      </p:sp>
      <p:sp>
        <p:nvSpPr>
          <p:cNvPr id="1217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4648200" y="1600200"/>
            <a:ext cx="4267200" cy="1561826"/>
          </a:xfrm>
          <a:prstGeom prst="rect">
            <a:avLst/>
          </a:prstGeom>
        </p:spPr>
        <p:txBody>
          <a:bodyPr/>
          <a:lstStyle/>
          <a:p>
            <a:pPr algn="ctr" defTabSz="457200"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No!</a:t>
            </a:r>
          </a:p>
          <a:p>
            <a:pPr algn="ctr" defTabSz="457200">
              <a:spcBef>
                <a:spcPts val="100"/>
              </a:spcBef>
              <a:defRPr sz="700">
                <a:latin typeface="+mn-lt"/>
                <a:ea typeface="+mn-ea"/>
                <a:cs typeface="+mn-cs"/>
                <a:sym typeface="Arial"/>
              </a:defRPr>
            </a:pPr>
            <a:r>
              <a:t> </a:t>
            </a:r>
          </a:p>
          <a:p>
            <a:pPr algn="ctr" defTabSz="457200"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Here's an electron micrograph Ned Seeman</a:t>
            </a:r>
          </a:p>
          <a:p>
            <a:pPr algn="ctr" defTabSz="457200">
              <a:defRPr sz="5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 defTabSz="457200"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 sent me of such DNA organized Q-dot array:</a:t>
            </a:r>
          </a:p>
        </p:txBody>
      </p:sp>
      <p:pic>
        <p:nvPicPr>
          <p:cNvPr id="1218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65737" y="2971800"/>
            <a:ext cx="3116264" cy="304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19" name="Rectangle 9"/>
          <p:cNvSpPr txBox="1"/>
          <p:nvPr/>
        </p:nvSpPr>
        <p:spPr>
          <a:xfrm>
            <a:off x="76200" y="990600"/>
            <a:ext cx="3962400" cy="789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Along the lines of this classic cartoon</a:t>
            </a:r>
            <a:endParaRPr>
              <a:solidFill>
                <a:srgbClr val="CC3300"/>
              </a:solidFill>
            </a:endParaRPr>
          </a:p>
          <a:p>
            <a:pPr defTabSz="457200">
              <a:spcBef>
                <a:spcPts val="800"/>
              </a:spcBef>
              <a:defRPr sz="7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lampooning scientists' wishful thinking?</a:t>
            </a:r>
          </a:p>
        </p:txBody>
      </p:sp>
      <p:grpSp>
        <p:nvGrpSpPr>
          <p:cNvPr id="1224" name="Group 10"/>
          <p:cNvGrpSpPr/>
          <p:nvPr/>
        </p:nvGrpSpPr>
        <p:grpSpPr>
          <a:xfrm>
            <a:off x="123824" y="1981199"/>
            <a:ext cx="3609977" cy="3886201"/>
            <a:chOff x="0" y="0"/>
            <a:chExt cx="3609975" cy="3886200"/>
          </a:xfrm>
        </p:grpSpPr>
        <p:grpSp>
          <p:nvGrpSpPr>
            <p:cNvPr id="1222" name="Group 6"/>
            <p:cNvGrpSpPr/>
            <p:nvPr/>
          </p:nvGrpSpPr>
          <p:grpSpPr>
            <a:xfrm>
              <a:off x="180975" y="-1"/>
              <a:ext cx="3429001" cy="3886201"/>
              <a:chOff x="0" y="0"/>
              <a:chExt cx="3429000" cy="3886200"/>
            </a:xfrm>
          </p:grpSpPr>
          <p:sp>
            <p:nvSpPr>
              <p:cNvPr id="1220" name="Rectangle 7"/>
              <p:cNvSpPr/>
              <p:nvPr/>
            </p:nvSpPr>
            <p:spPr>
              <a:xfrm>
                <a:off x="0" y="0"/>
                <a:ext cx="3429000" cy="38862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pic>
            <p:nvPicPr>
              <p:cNvPr id="1221" name="Picture 8" descr="Picture 8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45118" y="-1"/>
                <a:ext cx="3383882" cy="384396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1223" name="Rectangle 10"/>
            <p:cNvSpPr txBox="1"/>
            <p:nvPr/>
          </p:nvSpPr>
          <p:spPr>
            <a:xfrm>
              <a:off x="-1" y="76199"/>
              <a:ext cx="1600201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200"/>
                </a:spcBef>
                <a:defRPr sz="1200" b="0">
                  <a:solidFill>
                    <a:srgbClr val="969696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By Sidney Harris:</a:t>
              </a:r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Rectangle 1026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8686800" cy="609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An alternate approach based on DNA rafts:</a:t>
            </a:r>
          </a:p>
        </p:txBody>
      </p:sp>
      <p:sp>
        <p:nvSpPr>
          <p:cNvPr id="1227" name="Rectangle 1027"/>
          <p:cNvSpPr txBox="1">
            <a:spLocks noGrp="1"/>
          </p:cNvSpPr>
          <p:nvPr>
            <p:ph type="body" sz="half" idx="1"/>
          </p:nvPr>
        </p:nvSpPr>
        <p:spPr>
          <a:xfrm>
            <a:off x="533400" y="762000"/>
            <a:ext cx="8077200" cy="1805596"/>
          </a:xfrm>
          <a:prstGeom prst="rect">
            <a:avLst/>
          </a:prstGeom>
        </p:spPr>
        <p:txBody>
          <a:bodyPr/>
          <a:lstStyle/>
          <a:p>
            <a:pPr defTabSz="457200"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Lay out long, standard, well-known strand of bacterial DNA in desired shape (black line)</a:t>
            </a:r>
          </a:p>
          <a:p>
            <a:pPr defTabSz="457200">
              <a:defRPr sz="11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Link its turns together with short engineered complementary strands</a:t>
            </a:r>
          </a:p>
        </p:txBody>
      </p:sp>
      <p:pic>
        <p:nvPicPr>
          <p:cNvPr id="1228" name="Picture 1035" descr="Picture 1035"/>
          <p:cNvPicPr>
            <a:picLocks noChangeAspect="1"/>
          </p:cNvPicPr>
          <p:nvPr/>
        </p:nvPicPr>
        <p:blipFill>
          <a:blip r:embed="rId2">
            <a:extLst/>
          </a:blip>
          <a:srcRect l="51735"/>
          <a:stretch>
            <a:fillRect/>
          </a:stretch>
        </p:blipFill>
        <p:spPr>
          <a:xfrm>
            <a:off x="1447799" y="1676400"/>
            <a:ext cx="3962402" cy="4629150"/>
          </a:xfrm>
          <a:prstGeom prst="rect">
            <a:avLst/>
          </a:prstGeom>
          <a:ln w="12700">
            <a:miter lim="400000"/>
          </a:ln>
        </p:spPr>
      </p:pic>
      <p:sp>
        <p:nvSpPr>
          <p:cNvPr id="1229" name="Rectangle 1027"/>
          <p:cNvSpPr txBox="1"/>
          <p:nvPr/>
        </p:nvSpPr>
        <p:spPr>
          <a:xfrm>
            <a:off x="5791200" y="3657600"/>
            <a:ext cx="22860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 defTabSz="457200">
              <a:spcBef>
                <a:spcPts val="500"/>
              </a:spcBef>
              <a:defRPr sz="2400" b="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"DNA Origami"</a:t>
            </a:r>
          </a:p>
        </p:txBody>
      </p:sp>
      <p:sp>
        <p:nvSpPr>
          <p:cNvPr id="1230" name="Rectangle 1030"/>
          <p:cNvSpPr txBox="1"/>
          <p:nvPr/>
        </p:nvSpPr>
        <p:spPr>
          <a:xfrm>
            <a:off x="672375" y="6400799"/>
            <a:ext cx="7016613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spcBef>
                <a:spcPts val="0"/>
              </a:spcBef>
              <a:defRPr sz="12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(See Paul Rothemund paper at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3"/>
              </a:rPr>
              <a:t>Bleeding Edge Nanomechanics – Supporting Materials - DNA Origami</a:t>
            </a:r>
            <a:r>
              <a:t>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Rectangle 1026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86868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Or in 3D, taking DNA spiral into account:</a:t>
            </a:r>
          </a:p>
        </p:txBody>
      </p:sp>
      <p:pic>
        <p:nvPicPr>
          <p:cNvPr id="1233" name="Picture 1034" descr="Picture 1034"/>
          <p:cNvPicPr>
            <a:picLocks noChangeAspect="1"/>
          </p:cNvPicPr>
          <p:nvPr/>
        </p:nvPicPr>
        <p:blipFill>
          <a:blip r:embed="rId2">
            <a:extLst/>
          </a:blip>
          <a:srcRect r="50420"/>
          <a:stretch>
            <a:fillRect/>
          </a:stretch>
        </p:blipFill>
        <p:spPr>
          <a:xfrm>
            <a:off x="2390774" y="914400"/>
            <a:ext cx="4287839" cy="4876800"/>
          </a:xfrm>
          <a:prstGeom prst="rect">
            <a:avLst/>
          </a:prstGeom>
          <a:ln w="12700">
            <a:miter lim="400000"/>
          </a:ln>
        </p:spPr>
      </p:pic>
      <p:sp>
        <p:nvSpPr>
          <p:cNvPr id="1234" name="Rectangle 9"/>
          <p:cNvSpPr txBox="1"/>
          <p:nvPr/>
        </p:nvSpPr>
        <p:spPr>
          <a:xfrm>
            <a:off x="1219200" y="6000750"/>
            <a:ext cx="6477000" cy="39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defTabSz="457200">
              <a:spcBef>
                <a:spcPts val="1200"/>
              </a:spcBef>
              <a:defRPr sz="2000" b="0">
                <a:solidFill>
                  <a:srgbClr val="FFCC00"/>
                </a:solidFill>
              </a:defRPr>
            </a:lvl1pPr>
          </a:lstStyle>
          <a:p>
            <a:r>
              <a:t>Sounds easy?  Think again!</a:t>
            </a:r>
          </a:p>
        </p:txBody>
      </p:sp>
      <p:sp>
        <p:nvSpPr>
          <p:cNvPr id="1235" name="Rectangle 10"/>
          <p:cNvSpPr/>
          <p:nvPr/>
        </p:nvSpPr>
        <p:spPr>
          <a:xfrm>
            <a:off x="5410200" y="990600"/>
            <a:ext cx="1219200" cy="1143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238" name="Rectangle 1026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8686800" cy="609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The dirty little details</a:t>
            </a:r>
          </a:p>
        </p:txBody>
      </p:sp>
      <p:sp>
        <p:nvSpPr>
          <p:cNvPr id="1239" name="Rectangle 1027"/>
          <p:cNvSpPr txBox="1">
            <a:spLocks noGrp="1"/>
          </p:cNvSpPr>
          <p:nvPr>
            <p:ph type="body" idx="1"/>
          </p:nvPr>
        </p:nvSpPr>
        <p:spPr>
          <a:xfrm>
            <a:off x="685800" y="762000"/>
            <a:ext cx="8229600" cy="5219700"/>
          </a:xfrm>
          <a:prstGeom prst="rect">
            <a:avLst/>
          </a:prstGeom>
        </p:spPr>
        <p:txBody>
          <a:bodyPr/>
          <a:lstStyle/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Step 1 (in design process) – DNA double strand folded back on itself: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Natural point to make a new link</a:t>
            </a:r>
          </a:p>
          <a:p>
            <a:pPr algn="ctr"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Place where red (secondary / non-master) strand comes into close alignment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 </a:t>
            </a:r>
          </a:p>
        </p:txBody>
      </p:sp>
      <p:pic>
        <p:nvPicPr>
          <p:cNvPr id="124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2600" y="1371600"/>
            <a:ext cx="5486400" cy="2438400"/>
          </a:xfrm>
          <a:prstGeom prst="rect">
            <a:avLst/>
          </a:prstGeom>
          <a:ln w="12700">
            <a:miter lim="400000"/>
          </a:ln>
        </p:spPr>
      </p:pic>
      <p:sp>
        <p:nvSpPr>
          <p:cNvPr id="1241" name="Straight Arrow Connector 9"/>
          <p:cNvSpPr/>
          <p:nvPr/>
        </p:nvSpPr>
        <p:spPr>
          <a:xfrm flipV="1">
            <a:off x="4571999" y="2862263"/>
            <a:ext cx="26989" cy="1176338"/>
          </a:xfrm>
          <a:prstGeom prst="line">
            <a:avLst/>
          </a:prstGeom>
          <a:ln w="38100">
            <a:solidFill>
              <a:srgbClr val="FF9933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245" name="Curved Right Arrow 14"/>
          <p:cNvGrpSpPr/>
          <p:nvPr/>
        </p:nvGrpSpPr>
        <p:grpSpPr>
          <a:xfrm>
            <a:off x="7619999" y="1995868"/>
            <a:ext cx="990853" cy="1280733"/>
            <a:chOff x="0" y="0"/>
            <a:chExt cx="990851" cy="1280731"/>
          </a:xfrm>
        </p:grpSpPr>
        <p:sp>
          <p:nvSpPr>
            <p:cNvPr id="1242" name="Shape"/>
            <p:cNvSpPr/>
            <p:nvPr/>
          </p:nvSpPr>
          <p:spPr>
            <a:xfrm rot="10800000">
              <a:off x="0" y="0"/>
              <a:ext cx="990852" cy="1280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9" h="21600" extrusionOk="0">
                  <a:moveTo>
                    <a:pt x="5" y="7791"/>
                  </a:moveTo>
                  <a:cubicBezTo>
                    <a:pt x="5" y="11344"/>
                    <a:pt x="6000" y="14447"/>
                    <a:pt x="14580" y="15335"/>
                  </a:cubicBezTo>
                  <a:lnTo>
                    <a:pt x="14580" y="13246"/>
                  </a:lnTo>
                  <a:lnTo>
                    <a:pt x="19439" y="17671"/>
                  </a:lnTo>
                  <a:lnTo>
                    <a:pt x="14580" y="21600"/>
                  </a:lnTo>
                  <a:lnTo>
                    <a:pt x="14580" y="19511"/>
                  </a:lnTo>
                  <a:lnTo>
                    <a:pt x="14580" y="19511"/>
                  </a:lnTo>
                  <a:cubicBezTo>
                    <a:pt x="6000" y="18623"/>
                    <a:pt x="5" y="15520"/>
                    <a:pt x="5" y="11968"/>
                  </a:cubicBezTo>
                  <a:close/>
                  <a:moveTo>
                    <a:pt x="19439" y="4176"/>
                  </a:moveTo>
                  <a:cubicBezTo>
                    <a:pt x="10712" y="4176"/>
                    <a:pt x="3055" y="6509"/>
                    <a:pt x="716" y="9879"/>
                  </a:cubicBezTo>
                  <a:lnTo>
                    <a:pt x="716" y="9879"/>
                  </a:lnTo>
                  <a:cubicBezTo>
                    <a:pt x="-2161" y="5734"/>
                    <a:pt x="3890" y="1438"/>
                    <a:pt x="14230" y="285"/>
                  </a:cubicBezTo>
                  <a:cubicBezTo>
                    <a:pt x="15926" y="96"/>
                    <a:pt x="17679" y="0"/>
                    <a:pt x="1943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243" name="Shape"/>
            <p:cNvSpPr/>
            <p:nvPr/>
          </p:nvSpPr>
          <p:spPr>
            <a:xfrm rot="10800000">
              <a:off x="0" y="694951"/>
              <a:ext cx="990852" cy="585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9" h="21600" extrusionOk="0">
                  <a:moveTo>
                    <a:pt x="19439" y="9131"/>
                  </a:moveTo>
                  <a:cubicBezTo>
                    <a:pt x="10712" y="9131"/>
                    <a:pt x="3055" y="14230"/>
                    <a:pt x="716" y="21600"/>
                  </a:cubicBezTo>
                  <a:lnTo>
                    <a:pt x="716" y="21600"/>
                  </a:lnTo>
                  <a:cubicBezTo>
                    <a:pt x="-2161" y="12536"/>
                    <a:pt x="3890" y="3145"/>
                    <a:pt x="14230" y="623"/>
                  </a:cubicBezTo>
                  <a:cubicBezTo>
                    <a:pt x="15926" y="210"/>
                    <a:pt x="17679" y="0"/>
                    <a:pt x="19439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244" name="Line"/>
            <p:cNvSpPr/>
            <p:nvPr/>
          </p:nvSpPr>
          <p:spPr>
            <a:xfrm rot="10800000">
              <a:off x="0" y="0"/>
              <a:ext cx="990601" cy="1280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791"/>
                  </a:moveTo>
                  <a:cubicBezTo>
                    <a:pt x="0" y="11344"/>
                    <a:pt x="6663" y="14447"/>
                    <a:pt x="16200" y="15335"/>
                  </a:cubicBezTo>
                  <a:lnTo>
                    <a:pt x="16200" y="13246"/>
                  </a:lnTo>
                  <a:lnTo>
                    <a:pt x="21600" y="17671"/>
                  </a:lnTo>
                  <a:lnTo>
                    <a:pt x="16200" y="21600"/>
                  </a:lnTo>
                  <a:lnTo>
                    <a:pt x="16200" y="19511"/>
                  </a:lnTo>
                  <a:lnTo>
                    <a:pt x="16200" y="19511"/>
                  </a:lnTo>
                  <a:cubicBezTo>
                    <a:pt x="6663" y="18623"/>
                    <a:pt x="0" y="15520"/>
                    <a:pt x="0" y="11968"/>
                  </a:cubicBezTo>
                  <a:lnTo>
                    <a:pt x="0" y="7791"/>
                  </a:lnTo>
                  <a:cubicBezTo>
                    <a:pt x="0" y="3488"/>
                    <a:pt x="9671" y="0"/>
                    <a:pt x="21600" y="0"/>
                  </a:cubicBezTo>
                  <a:lnTo>
                    <a:pt x="21600" y="4176"/>
                  </a:lnTo>
                  <a:cubicBezTo>
                    <a:pt x="11900" y="4176"/>
                    <a:pt x="3390" y="6509"/>
                    <a:pt x="790" y="9879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248" name="Rectangle 1026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8686800" cy="609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The dirty little details (cont'd)</a:t>
            </a:r>
          </a:p>
        </p:txBody>
      </p:sp>
      <p:sp>
        <p:nvSpPr>
          <p:cNvPr id="1249" name="Rectangle 1027"/>
          <p:cNvSpPr txBox="1">
            <a:spLocks noGrp="1"/>
          </p:cNvSpPr>
          <p:nvPr>
            <p:ph type="body" idx="1"/>
          </p:nvPr>
        </p:nvSpPr>
        <p:spPr>
          <a:xfrm>
            <a:off x="381000" y="723900"/>
            <a:ext cx="8610600" cy="5219700"/>
          </a:xfrm>
          <a:prstGeom prst="rect">
            <a:avLst/>
          </a:prstGeom>
        </p:spPr>
        <p:txBody>
          <a:bodyPr/>
          <a:lstStyle/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Step 2  – Cut secondary strand at this point: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 sz="2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But how should severed strands now be cross-connected?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New connections MUST take into account direction (5' =&gt; 3') of DNA backbone</a:t>
            </a:r>
          </a:p>
          <a:p>
            <a:pPr defTabSz="457200"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Making sure that connection maintains this progression (see arrows)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		NO!						YES!</a:t>
            </a:r>
          </a:p>
        </p:txBody>
      </p:sp>
      <p:pic>
        <p:nvPicPr>
          <p:cNvPr id="125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2600" y="1219200"/>
            <a:ext cx="5575300" cy="2420939"/>
          </a:xfrm>
          <a:prstGeom prst="rect">
            <a:avLst/>
          </a:prstGeom>
          <a:ln w="12700">
            <a:miter lim="400000"/>
          </a:ln>
        </p:spPr>
      </p:pic>
      <p:sp>
        <p:nvSpPr>
          <p:cNvPr id="1251" name="Straight Arrow Connector 10"/>
          <p:cNvSpPr/>
          <p:nvPr/>
        </p:nvSpPr>
        <p:spPr>
          <a:xfrm flipV="1">
            <a:off x="2819399" y="5562599"/>
            <a:ext cx="381002" cy="609601"/>
          </a:xfrm>
          <a:prstGeom prst="line">
            <a:avLst/>
          </a:prstGeom>
          <a:ln w="57150">
            <a:solidFill>
              <a:srgbClr val="B04357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52" name="Straight Connector 12"/>
          <p:cNvSpPr/>
          <p:nvPr/>
        </p:nvSpPr>
        <p:spPr>
          <a:xfrm flipV="1">
            <a:off x="5638800" y="5867399"/>
            <a:ext cx="228601" cy="304801"/>
          </a:xfrm>
          <a:prstGeom prst="line">
            <a:avLst/>
          </a:prstGeom>
          <a:ln w="57150">
            <a:solidFill>
              <a:srgbClr val="B04357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53" name="Straight Arrow Connector 13"/>
          <p:cNvSpPr/>
          <p:nvPr/>
        </p:nvSpPr>
        <p:spPr>
          <a:xfrm flipH="1" flipV="1">
            <a:off x="5638799" y="5486399"/>
            <a:ext cx="228601" cy="381001"/>
          </a:xfrm>
          <a:prstGeom prst="line">
            <a:avLst/>
          </a:prstGeom>
          <a:ln w="57150">
            <a:solidFill>
              <a:srgbClr val="B04357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24" name="Rectangle 2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8686800" cy="838200"/>
          </a:xfrm>
          <a:prstGeom prst="rect">
            <a:avLst/>
          </a:prstGeom>
        </p:spPr>
        <p:txBody>
          <a:bodyPr/>
          <a:lstStyle/>
          <a:p>
            <a:r>
              <a:t>How MIGHT insects be walking on walls?</a:t>
            </a:r>
          </a:p>
        </p:txBody>
      </p:sp>
      <p:sp>
        <p:nvSpPr>
          <p:cNvPr id="125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534400" cy="4836255"/>
          </a:xfrm>
          <a:prstGeom prst="rect">
            <a:avLst/>
          </a:prstGeom>
        </p:spPr>
        <p:txBody>
          <a:bodyPr/>
          <a:lstStyle/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Velcro?								  Nano-Velcro: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No, can’t be what insects use because it IS attachment via hook AND loop 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Insects could grow hooks (or loops) on their feet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But could then only climb surfaces with loops (or hooks) . . . very limiting</a:t>
            </a:r>
          </a:p>
        </p:txBody>
      </p:sp>
      <p:sp>
        <p:nvSpPr>
          <p:cNvPr id="126" name="Rectangle 5"/>
          <p:cNvSpPr txBox="1"/>
          <p:nvPr/>
        </p:nvSpPr>
        <p:spPr>
          <a:xfrm>
            <a:off x="1600200" y="3428999"/>
            <a:ext cx="6400800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700"/>
              </a:spcBef>
              <a:defRPr sz="12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(from Hope Chik’s presentation on the “INEM Nano Attach Project”)</a:t>
            </a:r>
          </a:p>
        </p:txBody>
      </p:sp>
      <p:pic>
        <p:nvPicPr>
          <p:cNvPr id="127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72200" y="1295400"/>
            <a:ext cx="2384425" cy="197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rcRect r="1057"/>
          <a:stretch>
            <a:fillRect/>
          </a:stretch>
        </p:blipFill>
        <p:spPr>
          <a:xfrm>
            <a:off x="1371600" y="1219200"/>
            <a:ext cx="2971800" cy="21240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256" name="Rectangle 1026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8686800" cy="609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The dirty little details (cont'd)</a:t>
            </a:r>
          </a:p>
        </p:txBody>
      </p:sp>
      <p:sp>
        <p:nvSpPr>
          <p:cNvPr id="1257" name="Rectangle 1027"/>
          <p:cNvSpPr txBox="1">
            <a:spLocks noGrp="1"/>
          </p:cNvSpPr>
          <p:nvPr>
            <p:ph type="body" idx="1"/>
          </p:nvPr>
        </p:nvSpPr>
        <p:spPr>
          <a:xfrm>
            <a:off x="685800" y="762000"/>
            <a:ext cx="8229600" cy="5219700"/>
          </a:xfrm>
          <a:prstGeom prst="rect">
            <a:avLst/>
          </a:prstGeom>
        </p:spPr>
        <p:txBody>
          <a:bodyPr/>
          <a:lstStyle/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Step 3 – Connect up what becomes a "staple" cross-connection segment: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New red = Staple segment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Blue &amp; Yellow = non-staple segments 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OR if merge blue/yellow at appropriate point, they could become second staple</a:t>
            </a:r>
          </a:p>
        </p:txBody>
      </p:sp>
      <p:pic>
        <p:nvPicPr>
          <p:cNvPr id="1258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6250" y="1371600"/>
            <a:ext cx="5492750" cy="24923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261" name="Rectangle 102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5181600" cy="533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Oh, but I forgot something major:</a:t>
            </a:r>
          </a:p>
        </p:txBody>
      </p:sp>
      <p:sp>
        <p:nvSpPr>
          <p:cNvPr id="1262" name="Rectangle 1027"/>
          <p:cNvSpPr txBox="1">
            <a:spLocks noGrp="1"/>
          </p:cNvSpPr>
          <p:nvPr>
            <p:ph type="body" idx="1"/>
          </p:nvPr>
        </p:nvSpPr>
        <p:spPr>
          <a:xfrm>
            <a:off x="304800" y="1104900"/>
            <a:ext cx="8839200" cy="5219700"/>
          </a:xfrm>
          <a:prstGeom prst="rect">
            <a:avLst/>
          </a:prstGeom>
        </p:spPr>
        <p:txBody>
          <a:bodyPr/>
          <a:lstStyle/>
          <a:p>
            <a:pPr defTabSz="457200">
              <a:defRPr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We can't just arbitrarily link strands!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Backbone units of (phosphate + ribose) must repeat every 1/10 turn</a:t>
            </a:r>
          </a:p>
          <a:p>
            <a:pPr defTabSz="457200"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Position of cuts and reconnections MUST maintain this repetition</a:t>
            </a:r>
          </a:p>
          <a:p>
            <a:pPr defTabSz="457200"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So can one indeed add short (single phosphate-ribose) link as I show above?</a:t>
            </a:r>
          </a:p>
          <a:p>
            <a:pPr defTabSz="457200"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THAT ribose would have to do without an attached base</a:t>
            </a:r>
          </a:p>
          <a:p>
            <a:pPr defTabSz="457200"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It that feasible?  Or must link be deleted, pulling DNA strands </a:t>
            </a:r>
            <a:r>
              <a:rPr u="sng"/>
              <a:t>very</a:t>
            </a:r>
            <a:r>
              <a:t> tightly together?</a:t>
            </a:r>
            <a:endParaRPr sz="1000"/>
          </a:p>
          <a:p>
            <a:pPr defTabSz="457200">
              <a:spcBef>
                <a:spcPts val="200"/>
              </a:spcBef>
              <a:defRPr sz="10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</a:p>
          <a:p>
            <a:pPr defTabSz="457200"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	This problem must be solved, one way or another, to get to final step: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Step 4 – Choose BASES on colored segments to complement 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						opposing BASES on black bacterial master strand</a:t>
            </a:r>
          </a:p>
        </p:txBody>
      </p:sp>
      <p:pic>
        <p:nvPicPr>
          <p:cNvPr id="126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00800" y="304800"/>
            <a:ext cx="2514600" cy="2006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266" name="Rectangle 1026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8686800" cy="685800"/>
          </a:xfrm>
          <a:prstGeom prst="rect">
            <a:avLst/>
          </a:prstGeom>
        </p:spPr>
        <p:txBody>
          <a:bodyPr/>
          <a:lstStyle/>
          <a:p>
            <a:r>
              <a:t>Sounds like design might require one heck of a computer program</a:t>
            </a:r>
          </a:p>
        </p:txBody>
      </p:sp>
      <p:sp>
        <p:nvSpPr>
          <p:cNvPr id="1267" name="Rectangle 1027"/>
          <p:cNvSpPr txBox="1">
            <a:spLocks noGrp="1"/>
          </p:cNvSpPr>
          <p:nvPr>
            <p:ph type="body" idx="1"/>
          </p:nvPr>
        </p:nvSpPr>
        <p:spPr>
          <a:xfrm>
            <a:off x="533400" y="990600"/>
            <a:ext cx="8229600" cy="5219700"/>
          </a:xfrm>
          <a:prstGeom prst="rect">
            <a:avLst/>
          </a:prstGeom>
        </p:spPr>
        <p:txBody>
          <a:bodyPr/>
          <a:lstStyle/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Which might explain why its inventor, Paul Rothemund in NOT a biologist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Nor is he a nanoscientist (at least, not a conventional one)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Rothemund IS in fact a Computer Science professor</a:t>
            </a:r>
          </a:p>
          <a:p>
            <a:pPr defTabSz="457200"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 sz="1400"/>
          </a:p>
          <a:p>
            <a:pPr algn="ctr" defTabSz="457200">
              <a:defRPr sz="20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But then does he only </a:t>
            </a:r>
            <a:r>
              <a:rPr b="1"/>
              <a:t>plan</a:t>
            </a:r>
            <a:r>
              <a:t> (a.k.a. "model") such things?</a:t>
            </a:r>
          </a:p>
          <a:p>
            <a:pPr defTabSz="457200">
              <a:defRPr sz="2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And should we really trust that those plans are viable?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That his programs get all of the above details right?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	And that proposed bending of DNA is actually feasible?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270" name="Rectangle 1026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8686800" cy="838200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Here's the proof:  He also </a:t>
            </a:r>
            <a:r>
              <a:rPr b="1"/>
              <a:t>makes </a:t>
            </a:r>
            <a:r>
              <a:t>these things:</a:t>
            </a:r>
          </a:p>
        </p:txBody>
      </p:sp>
      <p:sp>
        <p:nvSpPr>
          <p:cNvPr id="1271" name="Rectangle 1036"/>
          <p:cNvSpPr txBox="1"/>
          <p:nvPr/>
        </p:nvSpPr>
        <p:spPr>
          <a:xfrm>
            <a:off x="533400" y="5867400"/>
            <a:ext cx="8077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 defTabSz="457200">
              <a:spcBef>
                <a:spcPts val="2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Source: Folding DNA to create nanoscale shapes and folding patterns, P.W.K. Rothemund, Nature 440, p297 (2006)</a:t>
            </a:r>
          </a:p>
        </p:txBody>
      </p:sp>
      <p:pic>
        <p:nvPicPr>
          <p:cNvPr id="1272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903287"/>
            <a:ext cx="7391400" cy="4887914"/>
          </a:xfrm>
          <a:prstGeom prst="rect">
            <a:avLst/>
          </a:prstGeom>
          <a:ln w="12700">
            <a:miter lim="400000"/>
          </a:ln>
        </p:spPr>
      </p:pic>
      <p:sp>
        <p:nvSpPr>
          <p:cNvPr id="1273" name="TextBox 5"/>
          <p:cNvSpPr txBox="1"/>
          <p:nvPr/>
        </p:nvSpPr>
        <p:spPr>
          <a:xfrm rot="16200000">
            <a:off x="-220981" y="1973580"/>
            <a:ext cx="1295401" cy="39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200"/>
              </a:spcBef>
              <a:defRPr sz="2000">
                <a:solidFill>
                  <a:srgbClr val="FFCC00"/>
                </a:solidFill>
              </a:defRPr>
            </a:pPr>
            <a:r>
              <a:t>Figure</a:t>
            </a:r>
            <a:r>
              <a:rPr>
                <a:solidFill>
                  <a:srgbClr val="FF9933"/>
                </a:solidFill>
              </a:rPr>
              <a:t>s</a:t>
            </a:r>
          </a:p>
        </p:txBody>
      </p:sp>
      <p:sp>
        <p:nvSpPr>
          <p:cNvPr id="1274" name="TextBox 6"/>
          <p:cNvSpPr txBox="1"/>
          <p:nvPr/>
        </p:nvSpPr>
        <p:spPr>
          <a:xfrm rot="16200000">
            <a:off x="-163831" y="4335780"/>
            <a:ext cx="1295401" cy="39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sz="2000">
                <a:solidFill>
                  <a:srgbClr val="FFCC00"/>
                </a:solidFill>
              </a:defRPr>
            </a:lvl1pPr>
          </a:lstStyle>
          <a:p>
            <a:r>
              <a:t>Data</a:t>
            </a:r>
          </a:p>
        </p:txBody>
      </p:sp>
      <p:sp>
        <p:nvSpPr>
          <p:cNvPr id="1275" name="Straight Connector 9"/>
          <p:cNvSpPr/>
          <p:nvPr/>
        </p:nvSpPr>
        <p:spPr>
          <a:xfrm>
            <a:off x="76200" y="3276600"/>
            <a:ext cx="685801" cy="1589"/>
          </a:xfrm>
          <a:prstGeom prst="line">
            <a:avLst/>
          </a:prstGeom>
          <a:ln w="57150">
            <a:solidFill>
              <a:srgbClr val="FFE033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Footer Placeholder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278" name="Rectangle 2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8686800" cy="838200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And flat DNA rafts can also be </a:t>
            </a:r>
            <a:r>
              <a:rPr b="1" i="0">
                <a:latin typeface="Tahoma"/>
                <a:ea typeface="Tahoma"/>
                <a:cs typeface="Tahoma"/>
                <a:sym typeface="Tahoma"/>
              </a:rPr>
              <a:t>folded</a:t>
            </a:r>
            <a:r>
              <a:t> into 3D shapes:</a:t>
            </a:r>
          </a:p>
        </p:txBody>
      </p:sp>
      <p:sp>
        <p:nvSpPr>
          <p:cNvPr id="1279" name="Rectangle 4"/>
          <p:cNvSpPr txBox="1"/>
          <p:nvPr/>
        </p:nvSpPr>
        <p:spPr>
          <a:xfrm>
            <a:off x="533400" y="914400"/>
            <a:ext cx="8610600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 defTabSz="457200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Start with planar DNA Origami raft, the add cross links to fold the raft into a 3D shape:</a:t>
            </a:r>
          </a:p>
        </p:txBody>
      </p:sp>
      <p:pic>
        <p:nvPicPr>
          <p:cNvPr id="1280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1529292"/>
            <a:ext cx="6117772" cy="3271309"/>
          </a:xfrm>
          <a:prstGeom prst="rect">
            <a:avLst/>
          </a:prstGeom>
          <a:ln w="12700">
            <a:miter lim="400000"/>
          </a:ln>
        </p:spPr>
      </p:pic>
      <p:sp>
        <p:nvSpPr>
          <p:cNvPr id="1281" name="Rectangle 4"/>
          <p:cNvSpPr txBox="1"/>
          <p:nvPr/>
        </p:nvSpPr>
        <p:spPr>
          <a:xfrm>
            <a:off x="304800" y="5638800"/>
            <a:ext cx="85344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 defTabSz="457200">
              <a:spcBef>
                <a:spcPts val="400"/>
              </a:spcBef>
              <a:defRPr sz="180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NOW do you understand why EE professors like me are studying DNA?</a:t>
            </a:r>
          </a:p>
        </p:txBody>
      </p:sp>
      <p:sp>
        <p:nvSpPr>
          <p:cNvPr id="1282" name="TextBox 7"/>
          <p:cNvSpPr txBox="1"/>
          <p:nvPr/>
        </p:nvSpPr>
        <p:spPr>
          <a:xfrm>
            <a:off x="6629400" y="2285999"/>
            <a:ext cx="2514600" cy="2371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800"/>
              </a:spcBef>
              <a:defRPr sz="1400" b="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Take </a:t>
            </a:r>
            <a:r>
              <a:rPr b="1"/>
              <a:t>one whole week </a:t>
            </a:r>
            <a:r>
              <a:t>for very SLOW cooling</a:t>
            </a:r>
            <a:endParaRPr>
              <a:solidFill>
                <a:srgbClr val="CC3300"/>
              </a:solidFill>
            </a:endParaRPr>
          </a:p>
          <a:p>
            <a:pPr>
              <a:defRPr sz="900" b="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800"/>
              </a:spcBef>
              <a:defRPr sz="1400" b="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Giving time for raft to fold and unfold,</a:t>
            </a:r>
            <a:endParaRPr>
              <a:solidFill>
                <a:srgbClr val="CC3300"/>
              </a:solidFill>
            </a:endParaRPr>
          </a:p>
          <a:p>
            <a:pPr>
              <a:defRPr sz="1200" b="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800"/>
              </a:spcBef>
              <a:defRPr sz="1400" b="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Allowing links to bump into one another and connect up!</a:t>
            </a:r>
          </a:p>
        </p:txBody>
      </p:sp>
      <p:sp>
        <p:nvSpPr>
          <p:cNvPr id="1283" name="Rectangle 1030"/>
          <p:cNvSpPr txBox="1"/>
          <p:nvPr/>
        </p:nvSpPr>
        <p:spPr>
          <a:xfrm>
            <a:off x="705478" y="4952999"/>
            <a:ext cx="6948821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spcBef>
                <a:spcPts val="0"/>
              </a:spcBef>
              <a:defRPr sz="12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(See Shawn Douglas paper at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3"/>
              </a:rPr>
              <a:t>Bleeding Edge Nanomechanics – Supporting Materials - DNA Origami</a:t>
            </a:r>
            <a:r>
              <a:t>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Rectangle 5"/>
          <p:cNvSpPr txBox="1"/>
          <p:nvPr/>
        </p:nvSpPr>
        <p:spPr>
          <a:xfrm>
            <a:off x="304800" y="6280251"/>
            <a:ext cx="85344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4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www.cadnano.org</a:t>
            </a:r>
          </a:p>
        </p:txBody>
      </p:sp>
      <p:sp>
        <p:nvSpPr>
          <p:cNvPr id="1286" name="Rectangle 1026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86868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The design programming sounds REALLY complex</a:t>
            </a:r>
          </a:p>
        </p:txBody>
      </p:sp>
      <p:sp>
        <p:nvSpPr>
          <p:cNvPr id="1287" name="Rectangle 1027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686800" cy="5219700"/>
          </a:xfrm>
          <a:prstGeom prst="rect">
            <a:avLst/>
          </a:prstGeom>
        </p:spPr>
        <p:txBody>
          <a:bodyPr/>
          <a:lstStyle/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But there is now a free, downloadable, do-it-yourself DNA Origami design program!</a:t>
            </a:r>
          </a:p>
          <a:p>
            <a:pPr defTabSz="457200"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600"/>
              <a:t>Developed by the Dana Farber Cancer Lab &amp; Harvard's Wyss Institute</a:t>
            </a:r>
          </a:p>
        </p:txBody>
      </p:sp>
      <p:pic>
        <p:nvPicPr>
          <p:cNvPr id="1288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9200" y="2133600"/>
            <a:ext cx="6845300" cy="40497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Footer Placeholder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291" name="Rectangle 1026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86868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There is a somewhat related effort to use DNA to "compute"</a:t>
            </a:r>
          </a:p>
        </p:txBody>
      </p:sp>
      <p:sp>
        <p:nvSpPr>
          <p:cNvPr id="1292" name="Rectangle 1027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686800" cy="5248688"/>
          </a:xfrm>
          <a:prstGeom prst="rect">
            <a:avLst/>
          </a:prstGeom>
        </p:spPr>
        <p:txBody>
          <a:bodyPr/>
          <a:lstStyle/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Generally, to compute solutions to "combinatorial" problems</a:t>
            </a:r>
          </a:p>
          <a:p>
            <a:pPr defTabSz="457200"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For instance, finding the most effective complex routes</a:t>
            </a:r>
          </a:p>
          <a:p>
            <a:pPr defTabSz="457200"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	Where there is a HUGE range of possible route segments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Classic problem is how to go through a large number of points via fewest lines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										</a:t>
            </a:r>
            <a:r>
              <a:rPr b="1">
                <a:solidFill>
                  <a:srgbClr val="FFE033"/>
                </a:solidFill>
              </a:rPr>
              <a:t>But some complete routes </a:t>
            </a:r>
          </a:p>
          <a:p>
            <a:pPr defTabSz="457200">
              <a:defRPr b="1">
                <a:solidFill>
                  <a:srgbClr val="FFE03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										are a LOT shorter than others!</a:t>
            </a:r>
          </a:p>
        </p:txBody>
      </p:sp>
      <p:pic>
        <p:nvPicPr>
          <p:cNvPr id="1293" name="Picture 31" descr="Picture 3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3200400"/>
            <a:ext cx="4589463" cy="31113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Rectangle 1026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533400"/>
          </a:xfrm>
          <a:prstGeom prst="rect">
            <a:avLst/>
          </a:prstGeom>
        </p:spPr>
        <p:txBody>
          <a:bodyPr/>
          <a:lstStyle/>
          <a:p>
            <a:r>
              <a:t>Computers can't cope with humongous number of possible routes!</a:t>
            </a:r>
          </a:p>
        </p:txBody>
      </p:sp>
      <p:sp>
        <p:nvSpPr>
          <p:cNvPr id="1296" name="Rectangle 1027"/>
          <p:cNvSpPr txBox="1">
            <a:spLocks noGrp="1"/>
          </p:cNvSpPr>
          <p:nvPr>
            <p:ph type="body" idx="1"/>
          </p:nvPr>
        </p:nvSpPr>
        <p:spPr>
          <a:xfrm>
            <a:off x="76200" y="762000"/>
            <a:ext cx="9067800" cy="4648200"/>
          </a:xfrm>
          <a:prstGeom prst="rect">
            <a:avLst/>
          </a:prstGeom>
        </p:spPr>
        <p:txBody>
          <a:bodyPr/>
          <a:lstStyle/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Because number of routes increases as </a:t>
            </a:r>
            <a:r>
              <a:rPr b="1">
                <a:solidFill>
                  <a:srgbClr val="FFE033"/>
                </a:solidFill>
              </a:rPr>
              <a:t>factorial</a:t>
            </a:r>
            <a:r>
              <a:t> of number of connecting points (n!) </a:t>
            </a:r>
          </a:p>
          <a:p>
            <a:pPr defTabSz="457200"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So, instead, associate each possible point ("node") with a DNA base pair sequence: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</a:p>
          <a:p>
            <a:pPr defTabSz="457200"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Then create a DNA segments with "sticky ends" coded to each node: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 sz="1400"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 sz="1400"/>
          </a:p>
          <a:p>
            <a:pPr defTabSz="457200">
              <a:defRPr sz="3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Coded "sticky ends" </a:t>
            </a:r>
            <a:r>
              <a:rPr b="1"/>
              <a:t>will</a:t>
            </a:r>
            <a:r>
              <a:t> then drive </a:t>
            </a:r>
            <a:r>
              <a:rPr b="1"/>
              <a:t>those</a:t>
            </a:r>
            <a:r>
              <a:t> "connectors" to connect </a:t>
            </a:r>
            <a:r>
              <a:rPr b="1"/>
              <a:t>those</a:t>
            </a:r>
            <a:r>
              <a:t> nodes:</a:t>
            </a:r>
          </a:p>
        </p:txBody>
      </p:sp>
      <p:grpSp>
        <p:nvGrpSpPr>
          <p:cNvPr id="1385" name="Group 485"/>
          <p:cNvGrpSpPr/>
          <p:nvPr/>
        </p:nvGrpSpPr>
        <p:grpSpPr>
          <a:xfrm>
            <a:off x="4804838" y="3428999"/>
            <a:ext cx="4110563" cy="946152"/>
            <a:chOff x="0" y="0"/>
            <a:chExt cx="4110562" cy="946150"/>
          </a:xfrm>
        </p:grpSpPr>
        <p:sp>
          <p:nvSpPr>
            <p:cNvPr id="1297" name="AutoShape 38"/>
            <p:cNvSpPr/>
            <p:nvPr/>
          </p:nvSpPr>
          <p:spPr>
            <a:xfrm>
              <a:off x="757761" y="-1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298" name="AutoShape 39"/>
            <p:cNvSpPr/>
            <p:nvPr/>
          </p:nvSpPr>
          <p:spPr>
            <a:xfrm>
              <a:off x="910161" y="-1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299" name="AutoShape 40"/>
            <p:cNvSpPr/>
            <p:nvPr/>
          </p:nvSpPr>
          <p:spPr>
            <a:xfrm>
              <a:off x="1062561" y="-1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00" name="AutoShape 41"/>
            <p:cNvSpPr/>
            <p:nvPr/>
          </p:nvSpPr>
          <p:spPr>
            <a:xfrm>
              <a:off x="1214961" y="-1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01" name="Line 53"/>
            <p:cNvSpPr/>
            <p:nvPr/>
          </p:nvSpPr>
          <p:spPr>
            <a:xfrm flipH="1" flipV="1">
              <a:off x="832262" y="17685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02" name="Line 54"/>
            <p:cNvSpPr/>
            <p:nvPr/>
          </p:nvSpPr>
          <p:spPr>
            <a:xfrm flipH="1" flipV="1">
              <a:off x="984662" y="17844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03" name="Line 55"/>
            <p:cNvSpPr/>
            <p:nvPr/>
          </p:nvSpPr>
          <p:spPr>
            <a:xfrm flipH="1" flipV="1">
              <a:off x="1137062" y="18162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04" name="Line 56"/>
            <p:cNvSpPr/>
            <p:nvPr/>
          </p:nvSpPr>
          <p:spPr>
            <a:xfrm flipH="1" flipV="1">
              <a:off x="1289462" y="17527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05" name="AutoShape 63"/>
            <p:cNvSpPr/>
            <p:nvPr/>
          </p:nvSpPr>
          <p:spPr>
            <a:xfrm>
              <a:off x="1367361" y="-1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06" name="Line 64"/>
            <p:cNvSpPr/>
            <p:nvPr/>
          </p:nvSpPr>
          <p:spPr>
            <a:xfrm flipH="1" flipV="1">
              <a:off x="1441862" y="18320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07" name="AutoShape 65"/>
            <p:cNvSpPr/>
            <p:nvPr/>
          </p:nvSpPr>
          <p:spPr>
            <a:xfrm>
              <a:off x="1519761" y="1587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08" name="AutoShape 66"/>
            <p:cNvSpPr/>
            <p:nvPr/>
          </p:nvSpPr>
          <p:spPr>
            <a:xfrm>
              <a:off x="1672161" y="1587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09" name="AutoShape 67"/>
            <p:cNvSpPr/>
            <p:nvPr/>
          </p:nvSpPr>
          <p:spPr>
            <a:xfrm>
              <a:off x="1824561" y="1587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10" name="AutoShape 68"/>
            <p:cNvSpPr/>
            <p:nvPr/>
          </p:nvSpPr>
          <p:spPr>
            <a:xfrm>
              <a:off x="1976961" y="1587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11" name="AutoShape 69"/>
            <p:cNvSpPr/>
            <p:nvPr/>
          </p:nvSpPr>
          <p:spPr>
            <a:xfrm>
              <a:off x="2129361" y="1587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12" name="AutoShape 70"/>
            <p:cNvSpPr/>
            <p:nvPr/>
          </p:nvSpPr>
          <p:spPr>
            <a:xfrm>
              <a:off x="2281761" y="1587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13" name="AutoShape 71"/>
            <p:cNvSpPr/>
            <p:nvPr/>
          </p:nvSpPr>
          <p:spPr>
            <a:xfrm>
              <a:off x="2434161" y="1587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14" name="Line 72"/>
            <p:cNvSpPr/>
            <p:nvPr/>
          </p:nvSpPr>
          <p:spPr>
            <a:xfrm flipH="1" flipV="1">
              <a:off x="1594262" y="17527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15" name="Line 73"/>
            <p:cNvSpPr/>
            <p:nvPr/>
          </p:nvSpPr>
          <p:spPr>
            <a:xfrm flipH="1" flipV="1">
              <a:off x="1746662" y="17685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16" name="Line 74"/>
            <p:cNvSpPr/>
            <p:nvPr/>
          </p:nvSpPr>
          <p:spPr>
            <a:xfrm flipH="1" flipV="1">
              <a:off x="1899062" y="17368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17" name="Line 75"/>
            <p:cNvSpPr/>
            <p:nvPr/>
          </p:nvSpPr>
          <p:spPr>
            <a:xfrm flipH="1" flipV="1">
              <a:off x="2051462" y="17368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18" name="Line 76"/>
            <p:cNvSpPr/>
            <p:nvPr/>
          </p:nvSpPr>
          <p:spPr>
            <a:xfrm flipH="1" flipV="1">
              <a:off x="2203862" y="17527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19" name="Line 77"/>
            <p:cNvSpPr/>
            <p:nvPr/>
          </p:nvSpPr>
          <p:spPr>
            <a:xfrm flipH="1" flipV="1">
              <a:off x="2356262" y="17685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20" name="Line 78"/>
            <p:cNvSpPr/>
            <p:nvPr/>
          </p:nvSpPr>
          <p:spPr>
            <a:xfrm flipH="1" flipV="1">
              <a:off x="2508662" y="17844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21" name="AutoShape 80"/>
            <p:cNvSpPr/>
            <p:nvPr/>
          </p:nvSpPr>
          <p:spPr>
            <a:xfrm flipH="1">
              <a:off x="757761" y="784225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22" name="AutoShape 81"/>
            <p:cNvSpPr/>
            <p:nvPr/>
          </p:nvSpPr>
          <p:spPr>
            <a:xfrm flipH="1">
              <a:off x="910161" y="784225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23" name="Line 83"/>
            <p:cNvSpPr/>
            <p:nvPr/>
          </p:nvSpPr>
          <p:spPr>
            <a:xfrm flipV="1">
              <a:off x="833532" y="53722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24" name="Line 84"/>
            <p:cNvSpPr/>
            <p:nvPr/>
          </p:nvSpPr>
          <p:spPr>
            <a:xfrm flipV="1">
              <a:off x="985932" y="53563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25" name="AutoShape 125"/>
            <p:cNvSpPr/>
            <p:nvPr/>
          </p:nvSpPr>
          <p:spPr>
            <a:xfrm flipH="1">
              <a:off x="1062561" y="790575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26" name="Line 126"/>
            <p:cNvSpPr/>
            <p:nvPr/>
          </p:nvSpPr>
          <p:spPr>
            <a:xfrm flipV="1">
              <a:off x="1135870" y="528489"/>
              <a:ext cx="2293" cy="246054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27" name="AutoShape 127"/>
            <p:cNvSpPr/>
            <p:nvPr/>
          </p:nvSpPr>
          <p:spPr>
            <a:xfrm>
              <a:off x="2586561" y="3174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28" name="AutoShape 128"/>
            <p:cNvSpPr/>
            <p:nvPr/>
          </p:nvSpPr>
          <p:spPr>
            <a:xfrm>
              <a:off x="2738961" y="3174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29" name="Line 129"/>
            <p:cNvSpPr/>
            <p:nvPr/>
          </p:nvSpPr>
          <p:spPr>
            <a:xfrm flipH="1" flipV="1">
              <a:off x="2661062" y="17527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30" name="Line 130"/>
            <p:cNvSpPr/>
            <p:nvPr/>
          </p:nvSpPr>
          <p:spPr>
            <a:xfrm flipH="1" flipV="1">
              <a:off x="2813462" y="17685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31" name="AutoShape 137"/>
            <p:cNvSpPr/>
            <p:nvPr/>
          </p:nvSpPr>
          <p:spPr>
            <a:xfrm flipH="1">
              <a:off x="1211786" y="793750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32" name="AutoShape 138"/>
            <p:cNvSpPr/>
            <p:nvPr/>
          </p:nvSpPr>
          <p:spPr>
            <a:xfrm flipH="1">
              <a:off x="1364186" y="785813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33" name="AutoShape 139"/>
            <p:cNvSpPr/>
            <p:nvPr/>
          </p:nvSpPr>
          <p:spPr>
            <a:xfrm flipH="1">
              <a:off x="1516586" y="785813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34" name="AutoShape 140"/>
            <p:cNvSpPr/>
            <p:nvPr/>
          </p:nvSpPr>
          <p:spPr>
            <a:xfrm flipH="1">
              <a:off x="1670574" y="785813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35" name="AutoShape 141"/>
            <p:cNvSpPr/>
            <p:nvPr/>
          </p:nvSpPr>
          <p:spPr>
            <a:xfrm flipH="1">
              <a:off x="1822974" y="785813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36" name="AutoShape 142"/>
            <p:cNvSpPr/>
            <p:nvPr/>
          </p:nvSpPr>
          <p:spPr>
            <a:xfrm flipH="1">
              <a:off x="1975374" y="785813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37" name="Line 143"/>
            <p:cNvSpPr/>
            <p:nvPr/>
          </p:nvSpPr>
          <p:spPr>
            <a:xfrm flipV="1">
              <a:off x="1287557" y="53404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38" name="Line 144"/>
            <p:cNvSpPr/>
            <p:nvPr/>
          </p:nvSpPr>
          <p:spPr>
            <a:xfrm flipV="1">
              <a:off x="1439957" y="53245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39" name="Line 145"/>
            <p:cNvSpPr/>
            <p:nvPr/>
          </p:nvSpPr>
          <p:spPr>
            <a:xfrm flipV="1">
              <a:off x="1593945" y="53722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40" name="Line 146"/>
            <p:cNvSpPr/>
            <p:nvPr/>
          </p:nvSpPr>
          <p:spPr>
            <a:xfrm flipV="1">
              <a:off x="1746345" y="53245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41" name="Line 147"/>
            <p:cNvSpPr/>
            <p:nvPr/>
          </p:nvSpPr>
          <p:spPr>
            <a:xfrm flipV="1">
              <a:off x="1898745" y="53404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42" name="Line 148"/>
            <p:cNvSpPr/>
            <p:nvPr/>
          </p:nvSpPr>
          <p:spPr>
            <a:xfrm flipV="1">
              <a:off x="2051145" y="53245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43" name="AutoShape 149"/>
            <p:cNvSpPr/>
            <p:nvPr/>
          </p:nvSpPr>
          <p:spPr>
            <a:xfrm flipH="1">
              <a:off x="2127774" y="785813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44" name="AutoShape 150"/>
            <p:cNvSpPr/>
            <p:nvPr/>
          </p:nvSpPr>
          <p:spPr>
            <a:xfrm flipH="1">
              <a:off x="2280174" y="785813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45" name="AutoShape 151"/>
            <p:cNvSpPr/>
            <p:nvPr/>
          </p:nvSpPr>
          <p:spPr>
            <a:xfrm flipH="1">
              <a:off x="2432574" y="785813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46" name="AutoShape 152"/>
            <p:cNvSpPr/>
            <p:nvPr/>
          </p:nvSpPr>
          <p:spPr>
            <a:xfrm flipH="1">
              <a:off x="2584974" y="785813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47" name="AutoShape 153"/>
            <p:cNvSpPr/>
            <p:nvPr/>
          </p:nvSpPr>
          <p:spPr>
            <a:xfrm flipH="1">
              <a:off x="2737374" y="785813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48" name="Line 154"/>
            <p:cNvSpPr/>
            <p:nvPr/>
          </p:nvSpPr>
          <p:spPr>
            <a:xfrm flipV="1">
              <a:off x="2203545" y="53722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49" name="Line 155"/>
            <p:cNvSpPr/>
            <p:nvPr/>
          </p:nvSpPr>
          <p:spPr>
            <a:xfrm flipV="1">
              <a:off x="2355945" y="54198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50" name="Line 156"/>
            <p:cNvSpPr/>
            <p:nvPr/>
          </p:nvSpPr>
          <p:spPr>
            <a:xfrm flipV="1">
              <a:off x="2508345" y="54198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51" name="Line 157"/>
            <p:cNvSpPr/>
            <p:nvPr/>
          </p:nvSpPr>
          <p:spPr>
            <a:xfrm flipV="1">
              <a:off x="2660745" y="54039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52" name="Line 158"/>
            <p:cNvSpPr/>
            <p:nvPr/>
          </p:nvSpPr>
          <p:spPr>
            <a:xfrm flipV="1">
              <a:off x="2813145" y="53880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53" name="AutoShape 163"/>
            <p:cNvSpPr/>
            <p:nvPr/>
          </p:nvSpPr>
          <p:spPr>
            <a:xfrm>
              <a:off x="2886599" y="1587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54" name="AutoShape 164"/>
            <p:cNvSpPr/>
            <p:nvPr/>
          </p:nvSpPr>
          <p:spPr>
            <a:xfrm>
              <a:off x="3038999" y="1587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55" name="AutoShape 165"/>
            <p:cNvSpPr/>
            <p:nvPr/>
          </p:nvSpPr>
          <p:spPr>
            <a:xfrm>
              <a:off x="3191399" y="1587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56" name="AutoShape 166"/>
            <p:cNvSpPr/>
            <p:nvPr/>
          </p:nvSpPr>
          <p:spPr>
            <a:xfrm>
              <a:off x="3343799" y="1587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57" name="AutoShape 167"/>
            <p:cNvSpPr/>
            <p:nvPr/>
          </p:nvSpPr>
          <p:spPr>
            <a:xfrm>
              <a:off x="3496199" y="1587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58" name="Line 168"/>
            <p:cNvSpPr/>
            <p:nvPr/>
          </p:nvSpPr>
          <p:spPr>
            <a:xfrm flipH="1" flipV="1">
              <a:off x="2961100" y="17368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59" name="Line 169"/>
            <p:cNvSpPr/>
            <p:nvPr/>
          </p:nvSpPr>
          <p:spPr>
            <a:xfrm flipH="1" flipV="1">
              <a:off x="3113500" y="17368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60" name="Line 170"/>
            <p:cNvSpPr/>
            <p:nvPr/>
          </p:nvSpPr>
          <p:spPr>
            <a:xfrm flipH="1" flipV="1">
              <a:off x="3265900" y="17527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61" name="Line 171"/>
            <p:cNvSpPr/>
            <p:nvPr/>
          </p:nvSpPr>
          <p:spPr>
            <a:xfrm flipH="1" flipV="1">
              <a:off x="3418300" y="17685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62" name="Line 172"/>
            <p:cNvSpPr/>
            <p:nvPr/>
          </p:nvSpPr>
          <p:spPr>
            <a:xfrm flipH="1" flipV="1">
              <a:off x="3570700" y="17844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63" name="AutoShape 173"/>
            <p:cNvSpPr/>
            <p:nvPr/>
          </p:nvSpPr>
          <p:spPr>
            <a:xfrm>
              <a:off x="3648599" y="3174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64" name="AutoShape 174"/>
            <p:cNvSpPr/>
            <p:nvPr/>
          </p:nvSpPr>
          <p:spPr>
            <a:xfrm>
              <a:off x="3800999" y="3174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65" name="Line 175"/>
            <p:cNvSpPr/>
            <p:nvPr/>
          </p:nvSpPr>
          <p:spPr>
            <a:xfrm flipH="1" flipV="1">
              <a:off x="3723100" y="17527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66" name="Line 176"/>
            <p:cNvSpPr/>
            <p:nvPr/>
          </p:nvSpPr>
          <p:spPr>
            <a:xfrm flipH="1" flipV="1">
              <a:off x="3875500" y="17685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67" name="AutoShape 177"/>
            <p:cNvSpPr/>
            <p:nvPr/>
          </p:nvSpPr>
          <p:spPr>
            <a:xfrm flipH="1">
              <a:off x="2885011" y="785813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68" name="AutoShape 178"/>
            <p:cNvSpPr/>
            <p:nvPr/>
          </p:nvSpPr>
          <p:spPr>
            <a:xfrm flipH="1">
              <a:off x="3037411" y="785813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69" name="Line 179"/>
            <p:cNvSpPr/>
            <p:nvPr/>
          </p:nvSpPr>
          <p:spPr>
            <a:xfrm flipV="1">
              <a:off x="2960782" y="53404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70" name="Line 180"/>
            <p:cNvSpPr/>
            <p:nvPr/>
          </p:nvSpPr>
          <p:spPr>
            <a:xfrm flipV="1">
              <a:off x="3113182" y="53245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71" name="AutoShape 181"/>
            <p:cNvSpPr/>
            <p:nvPr/>
          </p:nvSpPr>
          <p:spPr>
            <a:xfrm flipH="1">
              <a:off x="3189811" y="785813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72" name="Line 186"/>
            <p:cNvSpPr/>
            <p:nvPr/>
          </p:nvSpPr>
          <p:spPr>
            <a:xfrm flipV="1">
              <a:off x="3265582" y="53722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73" name="AutoShape 197"/>
            <p:cNvSpPr/>
            <p:nvPr/>
          </p:nvSpPr>
          <p:spPr>
            <a:xfrm>
              <a:off x="3958161" y="3174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74" name="Line 200"/>
            <p:cNvSpPr/>
            <p:nvPr/>
          </p:nvSpPr>
          <p:spPr>
            <a:xfrm flipH="1" flipV="1">
              <a:off x="4032662" y="17209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75" name="AutoShape 79"/>
            <p:cNvSpPr/>
            <p:nvPr/>
          </p:nvSpPr>
          <p:spPr>
            <a:xfrm flipH="1">
              <a:off x="609599" y="79216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76" name="Line 82"/>
            <p:cNvSpPr/>
            <p:nvPr/>
          </p:nvSpPr>
          <p:spPr>
            <a:xfrm flipV="1">
              <a:off x="685370" y="54674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77" name="AutoShape 110"/>
            <p:cNvSpPr/>
            <p:nvPr/>
          </p:nvSpPr>
          <p:spPr>
            <a:xfrm flipH="1">
              <a:off x="-1" y="793750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78" name="AutoShape 111"/>
            <p:cNvSpPr/>
            <p:nvPr/>
          </p:nvSpPr>
          <p:spPr>
            <a:xfrm flipH="1">
              <a:off x="152399" y="793750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79" name="AutoShape 112"/>
            <p:cNvSpPr/>
            <p:nvPr/>
          </p:nvSpPr>
          <p:spPr>
            <a:xfrm flipH="1">
              <a:off x="304799" y="793750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80" name="AutoShape 113"/>
            <p:cNvSpPr/>
            <p:nvPr/>
          </p:nvSpPr>
          <p:spPr>
            <a:xfrm flipH="1">
              <a:off x="457199" y="793750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81" name="Line 115"/>
            <p:cNvSpPr/>
            <p:nvPr/>
          </p:nvSpPr>
          <p:spPr>
            <a:xfrm flipV="1">
              <a:off x="75770" y="54992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82" name="Line 116"/>
            <p:cNvSpPr/>
            <p:nvPr/>
          </p:nvSpPr>
          <p:spPr>
            <a:xfrm flipV="1">
              <a:off x="228170" y="54992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83" name="Line 117"/>
            <p:cNvSpPr/>
            <p:nvPr/>
          </p:nvSpPr>
          <p:spPr>
            <a:xfrm flipV="1">
              <a:off x="380570" y="548332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84" name="Line 118"/>
            <p:cNvSpPr/>
            <p:nvPr/>
          </p:nvSpPr>
          <p:spPr>
            <a:xfrm flipV="1">
              <a:off x="532970" y="54674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470" name="Group 457"/>
          <p:cNvGrpSpPr/>
          <p:nvPr/>
        </p:nvGrpSpPr>
        <p:grpSpPr>
          <a:xfrm>
            <a:off x="381000" y="3428999"/>
            <a:ext cx="3951288" cy="938214"/>
            <a:chOff x="0" y="0"/>
            <a:chExt cx="3951287" cy="938213"/>
          </a:xfrm>
        </p:grpSpPr>
        <p:sp>
          <p:nvSpPr>
            <p:cNvPr id="1386" name="AutoShape 5"/>
            <p:cNvSpPr/>
            <p:nvPr/>
          </p:nvSpPr>
          <p:spPr>
            <a:xfrm>
              <a:off x="750887" y="-1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87" name="AutoShape 6"/>
            <p:cNvSpPr/>
            <p:nvPr/>
          </p:nvSpPr>
          <p:spPr>
            <a:xfrm>
              <a:off x="903287" y="-1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88" name="AutoShape 7"/>
            <p:cNvSpPr/>
            <p:nvPr/>
          </p:nvSpPr>
          <p:spPr>
            <a:xfrm>
              <a:off x="1055687" y="-1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89" name="AutoShape 8"/>
            <p:cNvSpPr/>
            <p:nvPr/>
          </p:nvSpPr>
          <p:spPr>
            <a:xfrm>
              <a:off x="1208087" y="-1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90" name="AutoShape 9"/>
            <p:cNvSpPr/>
            <p:nvPr/>
          </p:nvSpPr>
          <p:spPr>
            <a:xfrm>
              <a:off x="1360487" y="-1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91" name="AutoShape 10"/>
            <p:cNvSpPr/>
            <p:nvPr/>
          </p:nvSpPr>
          <p:spPr>
            <a:xfrm>
              <a:off x="1512887" y="-1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92" name="AutoShape 11"/>
            <p:cNvSpPr/>
            <p:nvPr/>
          </p:nvSpPr>
          <p:spPr>
            <a:xfrm>
              <a:off x="1665287" y="-1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93" name="AutoShape 12"/>
            <p:cNvSpPr/>
            <p:nvPr/>
          </p:nvSpPr>
          <p:spPr>
            <a:xfrm>
              <a:off x="1817687" y="-1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94" name="AutoShape 13"/>
            <p:cNvSpPr/>
            <p:nvPr/>
          </p:nvSpPr>
          <p:spPr>
            <a:xfrm>
              <a:off x="1970087" y="-1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95" name="AutoShape 14"/>
            <p:cNvSpPr/>
            <p:nvPr/>
          </p:nvSpPr>
          <p:spPr>
            <a:xfrm>
              <a:off x="2122487" y="-1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96" name="Line 17"/>
            <p:cNvSpPr/>
            <p:nvPr/>
          </p:nvSpPr>
          <p:spPr>
            <a:xfrm flipH="1" flipV="1">
              <a:off x="825387" y="17527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97" name="Line 18"/>
            <p:cNvSpPr/>
            <p:nvPr/>
          </p:nvSpPr>
          <p:spPr>
            <a:xfrm flipH="1" flipV="1">
              <a:off x="977787" y="16415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98" name="Line 19"/>
            <p:cNvSpPr/>
            <p:nvPr/>
          </p:nvSpPr>
          <p:spPr>
            <a:xfrm flipH="1" flipV="1">
              <a:off x="1130187" y="17209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99" name="Line 20"/>
            <p:cNvSpPr/>
            <p:nvPr/>
          </p:nvSpPr>
          <p:spPr>
            <a:xfrm flipH="1" flipV="1">
              <a:off x="1282587" y="17368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00" name="Line 21"/>
            <p:cNvSpPr/>
            <p:nvPr/>
          </p:nvSpPr>
          <p:spPr>
            <a:xfrm flipH="1" flipV="1">
              <a:off x="1434987" y="17527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01" name="Line 22"/>
            <p:cNvSpPr/>
            <p:nvPr/>
          </p:nvSpPr>
          <p:spPr>
            <a:xfrm flipH="1" flipV="1">
              <a:off x="1587387" y="17685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02" name="Line 23"/>
            <p:cNvSpPr/>
            <p:nvPr/>
          </p:nvSpPr>
          <p:spPr>
            <a:xfrm flipH="1" flipV="1">
              <a:off x="1739787" y="17844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03" name="Line 24"/>
            <p:cNvSpPr/>
            <p:nvPr/>
          </p:nvSpPr>
          <p:spPr>
            <a:xfrm flipH="1" flipV="1">
              <a:off x="1892187" y="18003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04" name="Line 25"/>
            <p:cNvSpPr/>
            <p:nvPr/>
          </p:nvSpPr>
          <p:spPr>
            <a:xfrm flipH="1" flipV="1">
              <a:off x="2044587" y="17527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05" name="Line 26"/>
            <p:cNvSpPr/>
            <p:nvPr/>
          </p:nvSpPr>
          <p:spPr>
            <a:xfrm flipH="1" flipV="1">
              <a:off x="2196987" y="17209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06" name="AutoShape 27"/>
            <p:cNvSpPr/>
            <p:nvPr/>
          </p:nvSpPr>
          <p:spPr>
            <a:xfrm>
              <a:off x="2274887" y="-1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07" name="AutoShape 28"/>
            <p:cNvSpPr/>
            <p:nvPr/>
          </p:nvSpPr>
          <p:spPr>
            <a:xfrm>
              <a:off x="2427287" y="-1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08" name="AutoShape 29"/>
            <p:cNvSpPr/>
            <p:nvPr/>
          </p:nvSpPr>
          <p:spPr>
            <a:xfrm>
              <a:off x="2579687" y="-1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09" name="AutoShape 30"/>
            <p:cNvSpPr/>
            <p:nvPr/>
          </p:nvSpPr>
          <p:spPr>
            <a:xfrm>
              <a:off x="2732087" y="-1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10" name="AutoShape 31"/>
            <p:cNvSpPr/>
            <p:nvPr/>
          </p:nvSpPr>
          <p:spPr>
            <a:xfrm>
              <a:off x="2884487" y="-1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11" name="AutoShape 32"/>
            <p:cNvSpPr/>
            <p:nvPr/>
          </p:nvSpPr>
          <p:spPr>
            <a:xfrm>
              <a:off x="3036887" y="-1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12" name="AutoShape 33"/>
            <p:cNvSpPr/>
            <p:nvPr/>
          </p:nvSpPr>
          <p:spPr>
            <a:xfrm>
              <a:off x="3189287" y="-1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13" name="AutoShape 34"/>
            <p:cNvSpPr/>
            <p:nvPr/>
          </p:nvSpPr>
          <p:spPr>
            <a:xfrm>
              <a:off x="3341687" y="-1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14" name="AutoShape 35"/>
            <p:cNvSpPr/>
            <p:nvPr/>
          </p:nvSpPr>
          <p:spPr>
            <a:xfrm>
              <a:off x="3494087" y="-1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15" name="AutoShape 36"/>
            <p:cNvSpPr/>
            <p:nvPr/>
          </p:nvSpPr>
          <p:spPr>
            <a:xfrm>
              <a:off x="3646487" y="-1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16" name="AutoShape 37"/>
            <p:cNvSpPr/>
            <p:nvPr/>
          </p:nvSpPr>
          <p:spPr>
            <a:xfrm>
              <a:off x="3798887" y="-1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17" name="Line 42"/>
            <p:cNvSpPr/>
            <p:nvPr/>
          </p:nvSpPr>
          <p:spPr>
            <a:xfrm flipH="1" flipV="1">
              <a:off x="2349387" y="16574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18" name="Line 43"/>
            <p:cNvSpPr/>
            <p:nvPr/>
          </p:nvSpPr>
          <p:spPr>
            <a:xfrm flipH="1" flipV="1">
              <a:off x="2501787" y="16733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19" name="Line 44"/>
            <p:cNvSpPr/>
            <p:nvPr/>
          </p:nvSpPr>
          <p:spPr>
            <a:xfrm flipH="1" flipV="1">
              <a:off x="2654187" y="16892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20" name="Line 45"/>
            <p:cNvSpPr/>
            <p:nvPr/>
          </p:nvSpPr>
          <p:spPr>
            <a:xfrm flipH="1" flipV="1">
              <a:off x="2806587" y="17050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21" name="Line 46"/>
            <p:cNvSpPr/>
            <p:nvPr/>
          </p:nvSpPr>
          <p:spPr>
            <a:xfrm flipH="1" flipV="1">
              <a:off x="2958987" y="17209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22" name="Line 47"/>
            <p:cNvSpPr/>
            <p:nvPr/>
          </p:nvSpPr>
          <p:spPr>
            <a:xfrm flipH="1" flipV="1">
              <a:off x="3111387" y="17368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23" name="Line 48"/>
            <p:cNvSpPr/>
            <p:nvPr/>
          </p:nvSpPr>
          <p:spPr>
            <a:xfrm flipH="1" flipV="1">
              <a:off x="3263787" y="17527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24" name="Line 49"/>
            <p:cNvSpPr/>
            <p:nvPr/>
          </p:nvSpPr>
          <p:spPr>
            <a:xfrm flipH="1" flipV="1">
              <a:off x="3416187" y="17209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25" name="Line 50"/>
            <p:cNvSpPr/>
            <p:nvPr/>
          </p:nvSpPr>
          <p:spPr>
            <a:xfrm flipH="1" flipV="1">
              <a:off x="3568587" y="17209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26" name="Line 51"/>
            <p:cNvSpPr/>
            <p:nvPr/>
          </p:nvSpPr>
          <p:spPr>
            <a:xfrm flipH="1" flipV="1">
              <a:off x="3720987" y="17368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27" name="Line 52"/>
            <p:cNvSpPr/>
            <p:nvPr/>
          </p:nvSpPr>
          <p:spPr>
            <a:xfrm flipH="1" flipV="1">
              <a:off x="3873387" y="17527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28" name="AutoShape 85"/>
            <p:cNvSpPr/>
            <p:nvPr/>
          </p:nvSpPr>
          <p:spPr>
            <a:xfrm flipH="1">
              <a:off x="1206500" y="78581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29" name="AutoShape 86"/>
            <p:cNvSpPr/>
            <p:nvPr/>
          </p:nvSpPr>
          <p:spPr>
            <a:xfrm flipH="1">
              <a:off x="1358900" y="78581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30" name="AutoShape 87"/>
            <p:cNvSpPr/>
            <p:nvPr/>
          </p:nvSpPr>
          <p:spPr>
            <a:xfrm flipH="1">
              <a:off x="1511300" y="78581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31" name="AutoShape 88"/>
            <p:cNvSpPr/>
            <p:nvPr/>
          </p:nvSpPr>
          <p:spPr>
            <a:xfrm flipH="1">
              <a:off x="1663700" y="78581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32" name="AutoShape 89"/>
            <p:cNvSpPr/>
            <p:nvPr/>
          </p:nvSpPr>
          <p:spPr>
            <a:xfrm flipH="1">
              <a:off x="1816100" y="78581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33" name="AutoShape 90"/>
            <p:cNvSpPr/>
            <p:nvPr/>
          </p:nvSpPr>
          <p:spPr>
            <a:xfrm flipH="1">
              <a:off x="1968500" y="78581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34" name="AutoShape 91"/>
            <p:cNvSpPr/>
            <p:nvPr/>
          </p:nvSpPr>
          <p:spPr>
            <a:xfrm flipH="1">
              <a:off x="2120900" y="78581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35" name="AutoShape 92"/>
            <p:cNvSpPr/>
            <p:nvPr/>
          </p:nvSpPr>
          <p:spPr>
            <a:xfrm flipH="1">
              <a:off x="2273300" y="78581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36" name="AutoShape 93"/>
            <p:cNvSpPr/>
            <p:nvPr/>
          </p:nvSpPr>
          <p:spPr>
            <a:xfrm flipH="1">
              <a:off x="2425700" y="78581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37" name="AutoShape 94"/>
            <p:cNvSpPr/>
            <p:nvPr/>
          </p:nvSpPr>
          <p:spPr>
            <a:xfrm flipH="1">
              <a:off x="2579687" y="78581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38" name="AutoShape 95"/>
            <p:cNvSpPr/>
            <p:nvPr/>
          </p:nvSpPr>
          <p:spPr>
            <a:xfrm flipH="1">
              <a:off x="2732087" y="78581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39" name="AutoShape 96"/>
            <p:cNvSpPr/>
            <p:nvPr/>
          </p:nvSpPr>
          <p:spPr>
            <a:xfrm flipH="1">
              <a:off x="2884487" y="78581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40" name="Line 97"/>
            <p:cNvSpPr/>
            <p:nvPr/>
          </p:nvSpPr>
          <p:spPr>
            <a:xfrm flipV="1">
              <a:off x="1282270" y="53722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41" name="Line 98"/>
            <p:cNvSpPr/>
            <p:nvPr/>
          </p:nvSpPr>
          <p:spPr>
            <a:xfrm flipV="1">
              <a:off x="1434670" y="54198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42" name="Line 99"/>
            <p:cNvSpPr/>
            <p:nvPr/>
          </p:nvSpPr>
          <p:spPr>
            <a:xfrm flipV="1">
              <a:off x="1587070" y="54039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43" name="Line 100"/>
            <p:cNvSpPr/>
            <p:nvPr/>
          </p:nvSpPr>
          <p:spPr>
            <a:xfrm flipV="1">
              <a:off x="1739470" y="54198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44" name="Line 101"/>
            <p:cNvSpPr/>
            <p:nvPr/>
          </p:nvSpPr>
          <p:spPr>
            <a:xfrm flipV="1">
              <a:off x="1891870" y="53245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45" name="Line 102"/>
            <p:cNvSpPr/>
            <p:nvPr/>
          </p:nvSpPr>
          <p:spPr>
            <a:xfrm flipV="1">
              <a:off x="2044270" y="53563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46" name="Line 103"/>
            <p:cNvSpPr/>
            <p:nvPr/>
          </p:nvSpPr>
          <p:spPr>
            <a:xfrm flipV="1">
              <a:off x="2196670" y="53404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47" name="Line 104"/>
            <p:cNvSpPr/>
            <p:nvPr/>
          </p:nvSpPr>
          <p:spPr>
            <a:xfrm flipV="1">
              <a:off x="2349070" y="53245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48" name="Line 105"/>
            <p:cNvSpPr/>
            <p:nvPr/>
          </p:nvSpPr>
          <p:spPr>
            <a:xfrm flipV="1">
              <a:off x="2503057" y="53722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49" name="Line 106"/>
            <p:cNvSpPr/>
            <p:nvPr/>
          </p:nvSpPr>
          <p:spPr>
            <a:xfrm flipV="1">
              <a:off x="2655457" y="53245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50" name="Line 107"/>
            <p:cNvSpPr/>
            <p:nvPr/>
          </p:nvSpPr>
          <p:spPr>
            <a:xfrm flipV="1">
              <a:off x="2807857" y="53404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51" name="Line 108"/>
            <p:cNvSpPr/>
            <p:nvPr/>
          </p:nvSpPr>
          <p:spPr>
            <a:xfrm flipV="1">
              <a:off x="2960257" y="53245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52" name="AutoShape 109"/>
            <p:cNvSpPr/>
            <p:nvPr/>
          </p:nvSpPr>
          <p:spPr>
            <a:xfrm flipH="1">
              <a:off x="3036887" y="78581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53" name="Line 114"/>
            <p:cNvSpPr/>
            <p:nvPr/>
          </p:nvSpPr>
          <p:spPr>
            <a:xfrm flipV="1">
              <a:off x="3112657" y="53722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54" name="AutoShape 119"/>
            <p:cNvSpPr/>
            <p:nvPr/>
          </p:nvSpPr>
          <p:spPr>
            <a:xfrm flipH="1">
              <a:off x="749300" y="784224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55" name="AutoShape 120"/>
            <p:cNvSpPr/>
            <p:nvPr/>
          </p:nvSpPr>
          <p:spPr>
            <a:xfrm flipH="1">
              <a:off x="901700" y="784224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56" name="AutoShape 121"/>
            <p:cNvSpPr/>
            <p:nvPr/>
          </p:nvSpPr>
          <p:spPr>
            <a:xfrm flipH="1">
              <a:off x="1054100" y="78581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57" name="Line 122"/>
            <p:cNvSpPr/>
            <p:nvPr/>
          </p:nvSpPr>
          <p:spPr>
            <a:xfrm flipV="1">
              <a:off x="825070" y="53404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58" name="Line 123"/>
            <p:cNvSpPr/>
            <p:nvPr/>
          </p:nvSpPr>
          <p:spPr>
            <a:xfrm flipV="1">
              <a:off x="977470" y="54198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59" name="Line 124"/>
            <p:cNvSpPr/>
            <p:nvPr/>
          </p:nvSpPr>
          <p:spPr>
            <a:xfrm flipV="1">
              <a:off x="1129870" y="54515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60" name="AutoShape 131"/>
            <p:cNvSpPr/>
            <p:nvPr/>
          </p:nvSpPr>
          <p:spPr>
            <a:xfrm flipH="1">
              <a:off x="141287" y="77946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61" name="AutoShape 132"/>
            <p:cNvSpPr/>
            <p:nvPr/>
          </p:nvSpPr>
          <p:spPr>
            <a:xfrm flipH="1">
              <a:off x="293687" y="77946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62" name="AutoShape 133"/>
            <p:cNvSpPr/>
            <p:nvPr/>
          </p:nvSpPr>
          <p:spPr>
            <a:xfrm flipH="1">
              <a:off x="446087" y="77946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63" name="Line 134"/>
            <p:cNvSpPr/>
            <p:nvPr/>
          </p:nvSpPr>
          <p:spPr>
            <a:xfrm flipV="1">
              <a:off x="217057" y="54515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64" name="Line 135"/>
            <p:cNvSpPr/>
            <p:nvPr/>
          </p:nvSpPr>
          <p:spPr>
            <a:xfrm flipV="1">
              <a:off x="369457" y="543566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65" name="Line 136"/>
            <p:cNvSpPr/>
            <p:nvPr/>
          </p:nvSpPr>
          <p:spPr>
            <a:xfrm flipV="1">
              <a:off x="521857" y="534041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66" name="AutoShape 159"/>
            <p:cNvSpPr/>
            <p:nvPr/>
          </p:nvSpPr>
          <p:spPr>
            <a:xfrm flipH="1">
              <a:off x="598487" y="78581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67" name="Line 160"/>
            <p:cNvSpPr/>
            <p:nvPr/>
          </p:nvSpPr>
          <p:spPr>
            <a:xfrm flipV="1">
              <a:off x="671795" y="534835"/>
              <a:ext cx="2293" cy="246054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68" name="AutoShape 161"/>
            <p:cNvSpPr/>
            <p:nvPr/>
          </p:nvSpPr>
          <p:spPr>
            <a:xfrm flipH="1">
              <a:off x="0" y="777874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69" name="Line 162"/>
            <p:cNvSpPr/>
            <p:nvPr/>
          </p:nvSpPr>
          <p:spPr>
            <a:xfrm flipV="1">
              <a:off x="75770" y="543566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481" name="Group 482"/>
          <p:cNvGrpSpPr/>
          <p:nvPr/>
        </p:nvGrpSpPr>
        <p:grpSpPr>
          <a:xfrm>
            <a:off x="4798051" y="1829445"/>
            <a:ext cx="612579" cy="599016"/>
            <a:chOff x="0" y="0"/>
            <a:chExt cx="612578" cy="599015"/>
          </a:xfrm>
        </p:grpSpPr>
        <p:sp>
          <p:nvSpPr>
            <p:cNvPr id="1471" name="Line 48"/>
            <p:cNvSpPr/>
            <p:nvPr/>
          </p:nvSpPr>
          <p:spPr>
            <a:xfrm flipH="1" flipV="1">
              <a:off x="849" y="317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72" name="Line 49"/>
            <p:cNvSpPr/>
            <p:nvPr/>
          </p:nvSpPr>
          <p:spPr>
            <a:xfrm flipH="1" flipV="1">
              <a:off x="153249" y="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73" name="Line 50"/>
            <p:cNvSpPr/>
            <p:nvPr/>
          </p:nvSpPr>
          <p:spPr>
            <a:xfrm flipH="1" flipV="1">
              <a:off x="305649" y="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74" name="Line 51"/>
            <p:cNvSpPr/>
            <p:nvPr/>
          </p:nvSpPr>
          <p:spPr>
            <a:xfrm flipH="1" flipV="1">
              <a:off x="458049" y="158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75" name="Line 52"/>
            <p:cNvSpPr/>
            <p:nvPr/>
          </p:nvSpPr>
          <p:spPr>
            <a:xfrm flipH="1" flipV="1">
              <a:off x="610449" y="317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76" name="Line 82"/>
            <p:cNvSpPr/>
            <p:nvPr/>
          </p:nvSpPr>
          <p:spPr>
            <a:xfrm flipV="1">
              <a:off x="609600" y="36725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77" name="Line 115"/>
            <p:cNvSpPr/>
            <p:nvPr/>
          </p:nvSpPr>
          <p:spPr>
            <a:xfrm flipV="1">
              <a:off x="0" y="37042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78" name="Line 116"/>
            <p:cNvSpPr/>
            <p:nvPr/>
          </p:nvSpPr>
          <p:spPr>
            <a:xfrm flipV="1">
              <a:off x="152400" y="37042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79" name="Line 117"/>
            <p:cNvSpPr/>
            <p:nvPr/>
          </p:nvSpPr>
          <p:spPr>
            <a:xfrm flipV="1">
              <a:off x="304800" y="368837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80" name="Line 118"/>
            <p:cNvSpPr/>
            <p:nvPr/>
          </p:nvSpPr>
          <p:spPr>
            <a:xfrm flipV="1">
              <a:off x="457200" y="36725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492" name="Group 481"/>
          <p:cNvGrpSpPr/>
          <p:nvPr/>
        </p:nvGrpSpPr>
        <p:grpSpPr>
          <a:xfrm>
            <a:off x="7764873" y="1829445"/>
            <a:ext cx="629417" cy="609599"/>
            <a:chOff x="0" y="0"/>
            <a:chExt cx="629416" cy="609598"/>
          </a:xfrm>
        </p:grpSpPr>
        <p:sp>
          <p:nvSpPr>
            <p:cNvPr id="1482" name="Line 171"/>
            <p:cNvSpPr/>
            <p:nvPr/>
          </p:nvSpPr>
          <p:spPr>
            <a:xfrm flipH="1" flipV="1">
              <a:off x="-1" y="4763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83" name="Line 172"/>
            <p:cNvSpPr/>
            <p:nvPr/>
          </p:nvSpPr>
          <p:spPr>
            <a:xfrm flipH="1" flipV="1">
              <a:off x="152400" y="635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84" name="Line 175"/>
            <p:cNvSpPr/>
            <p:nvPr/>
          </p:nvSpPr>
          <p:spPr>
            <a:xfrm flipH="1" flipV="1">
              <a:off x="304800" y="317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85" name="Line 176"/>
            <p:cNvSpPr/>
            <p:nvPr/>
          </p:nvSpPr>
          <p:spPr>
            <a:xfrm flipH="1" flipV="1">
              <a:off x="457200" y="476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86" name="Line 200"/>
            <p:cNvSpPr/>
            <p:nvPr/>
          </p:nvSpPr>
          <p:spPr>
            <a:xfrm flipH="1" flipV="1">
              <a:off x="614362" y="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87" name="Line 187"/>
            <p:cNvSpPr/>
            <p:nvPr/>
          </p:nvSpPr>
          <p:spPr>
            <a:xfrm flipV="1">
              <a:off x="8161" y="381008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88" name="Line 188"/>
            <p:cNvSpPr/>
            <p:nvPr/>
          </p:nvSpPr>
          <p:spPr>
            <a:xfrm flipV="1">
              <a:off x="160561" y="381008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89" name="Line 189"/>
            <p:cNvSpPr/>
            <p:nvPr/>
          </p:nvSpPr>
          <p:spPr>
            <a:xfrm flipV="1">
              <a:off x="312961" y="379420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90" name="Line 190"/>
            <p:cNvSpPr/>
            <p:nvPr/>
          </p:nvSpPr>
          <p:spPr>
            <a:xfrm flipV="1">
              <a:off x="465361" y="377833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91" name="Line 214"/>
            <p:cNvSpPr/>
            <p:nvPr/>
          </p:nvSpPr>
          <p:spPr>
            <a:xfrm flipV="1">
              <a:off x="627286" y="374658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503" name="Group 484"/>
          <p:cNvGrpSpPr/>
          <p:nvPr/>
        </p:nvGrpSpPr>
        <p:grpSpPr>
          <a:xfrm>
            <a:off x="2054635" y="1829449"/>
            <a:ext cx="611730" cy="602448"/>
            <a:chOff x="0" y="0"/>
            <a:chExt cx="611729" cy="602446"/>
          </a:xfrm>
        </p:grpSpPr>
        <p:sp>
          <p:nvSpPr>
            <p:cNvPr id="1493" name="Line 15"/>
            <p:cNvSpPr/>
            <p:nvPr/>
          </p:nvSpPr>
          <p:spPr>
            <a:xfrm flipH="1" flipV="1">
              <a:off x="457200" y="317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94" name="Line 16"/>
            <p:cNvSpPr/>
            <p:nvPr/>
          </p:nvSpPr>
          <p:spPr>
            <a:xfrm flipH="1" flipV="1">
              <a:off x="609600" y="476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95" name="Line 60"/>
            <p:cNvSpPr/>
            <p:nvPr/>
          </p:nvSpPr>
          <p:spPr>
            <a:xfrm flipH="1" flipV="1">
              <a:off x="-1" y="0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96" name="Line 61"/>
            <p:cNvSpPr/>
            <p:nvPr/>
          </p:nvSpPr>
          <p:spPr>
            <a:xfrm flipH="1" flipV="1">
              <a:off x="152400" y="476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97" name="Line 62"/>
            <p:cNvSpPr/>
            <p:nvPr/>
          </p:nvSpPr>
          <p:spPr>
            <a:xfrm flipH="1" flipV="1">
              <a:off x="304800" y="635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98" name="Line 134"/>
            <p:cNvSpPr/>
            <p:nvPr/>
          </p:nvSpPr>
          <p:spPr>
            <a:xfrm flipV="1">
              <a:off x="143621" y="373856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99" name="Line 135"/>
            <p:cNvSpPr/>
            <p:nvPr/>
          </p:nvSpPr>
          <p:spPr>
            <a:xfrm flipV="1">
              <a:off x="296021" y="372269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00" name="Line 136"/>
            <p:cNvSpPr/>
            <p:nvPr/>
          </p:nvSpPr>
          <p:spPr>
            <a:xfrm flipV="1">
              <a:off x="448421" y="362744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01" name="Line 162"/>
            <p:cNvSpPr/>
            <p:nvPr/>
          </p:nvSpPr>
          <p:spPr>
            <a:xfrm flipV="1">
              <a:off x="2334" y="372269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02" name="Line 134"/>
            <p:cNvSpPr/>
            <p:nvPr/>
          </p:nvSpPr>
          <p:spPr>
            <a:xfrm flipV="1">
              <a:off x="600286" y="370413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504" name="Rectangle 1027"/>
          <p:cNvSpPr txBox="1"/>
          <p:nvPr/>
        </p:nvSpPr>
        <p:spPr>
          <a:xfrm>
            <a:off x="762000" y="1881722"/>
            <a:ext cx="1066800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 defTabSz="457200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Node 1:</a:t>
            </a:r>
          </a:p>
        </p:txBody>
      </p:sp>
      <p:sp>
        <p:nvSpPr>
          <p:cNvPr id="1505" name="Rectangle 1027"/>
          <p:cNvSpPr txBox="1"/>
          <p:nvPr/>
        </p:nvSpPr>
        <p:spPr>
          <a:xfrm>
            <a:off x="3962400" y="5181600"/>
            <a:ext cx="10668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 defTabSz="457200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Node 2:</a:t>
            </a:r>
          </a:p>
        </p:txBody>
      </p:sp>
      <p:sp>
        <p:nvSpPr>
          <p:cNvPr id="1506" name="Rectangle 1027"/>
          <p:cNvSpPr txBox="1"/>
          <p:nvPr/>
        </p:nvSpPr>
        <p:spPr>
          <a:xfrm>
            <a:off x="1524000" y="2971800"/>
            <a:ext cx="16764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defTabSz="457200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"&gt;1-2&gt;"</a:t>
            </a:r>
          </a:p>
        </p:txBody>
      </p:sp>
      <p:sp>
        <p:nvSpPr>
          <p:cNvPr id="1507" name="Rectangle 1027"/>
          <p:cNvSpPr txBox="1"/>
          <p:nvPr/>
        </p:nvSpPr>
        <p:spPr>
          <a:xfrm>
            <a:off x="6172200" y="2971800"/>
            <a:ext cx="16764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defTabSz="457200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"&gt;2-3&gt;"</a:t>
            </a:r>
          </a:p>
        </p:txBody>
      </p:sp>
      <p:sp>
        <p:nvSpPr>
          <p:cNvPr id="1508" name="Rectangle 1027"/>
          <p:cNvSpPr txBox="1"/>
          <p:nvPr/>
        </p:nvSpPr>
        <p:spPr>
          <a:xfrm>
            <a:off x="6477000" y="1905007"/>
            <a:ext cx="1066800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 defTabSz="457200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Node 3:</a:t>
            </a:r>
          </a:p>
        </p:txBody>
      </p:sp>
      <p:grpSp>
        <p:nvGrpSpPr>
          <p:cNvPr id="1593" name="Group 494"/>
          <p:cNvGrpSpPr/>
          <p:nvPr/>
        </p:nvGrpSpPr>
        <p:grpSpPr>
          <a:xfrm>
            <a:off x="849313" y="5691187"/>
            <a:ext cx="3951288" cy="938214"/>
            <a:chOff x="0" y="0"/>
            <a:chExt cx="3951287" cy="938213"/>
          </a:xfrm>
        </p:grpSpPr>
        <p:sp>
          <p:nvSpPr>
            <p:cNvPr id="1509" name="AutoShape 5"/>
            <p:cNvSpPr/>
            <p:nvPr/>
          </p:nvSpPr>
          <p:spPr>
            <a:xfrm>
              <a:off x="750887" y="-1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10" name="AutoShape 6"/>
            <p:cNvSpPr/>
            <p:nvPr/>
          </p:nvSpPr>
          <p:spPr>
            <a:xfrm>
              <a:off x="903287" y="-1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11" name="AutoShape 7"/>
            <p:cNvSpPr/>
            <p:nvPr/>
          </p:nvSpPr>
          <p:spPr>
            <a:xfrm>
              <a:off x="1055687" y="-1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12" name="AutoShape 8"/>
            <p:cNvSpPr/>
            <p:nvPr/>
          </p:nvSpPr>
          <p:spPr>
            <a:xfrm>
              <a:off x="1208087" y="-1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13" name="AutoShape 9"/>
            <p:cNvSpPr/>
            <p:nvPr/>
          </p:nvSpPr>
          <p:spPr>
            <a:xfrm>
              <a:off x="1360487" y="-1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14" name="AutoShape 10"/>
            <p:cNvSpPr/>
            <p:nvPr/>
          </p:nvSpPr>
          <p:spPr>
            <a:xfrm>
              <a:off x="1512887" y="-1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15" name="AutoShape 11"/>
            <p:cNvSpPr/>
            <p:nvPr/>
          </p:nvSpPr>
          <p:spPr>
            <a:xfrm>
              <a:off x="1665287" y="-1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16" name="AutoShape 12"/>
            <p:cNvSpPr/>
            <p:nvPr/>
          </p:nvSpPr>
          <p:spPr>
            <a:xfrm>
              <a:off x="1817687" y="-1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17" name="AutoShape 13"/>
            <p:cNvSpPr/>
            <p:nvPr/>
          </p:nvSpPr>
          <p:spPr>
            <a:xfrm>
              <a:off x="1970087" y="-1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18" name="AutoShape 14"/>
            <p:cNvSpPr/>
            <p:nvPr/>
          </p:nvSpPr>
          <p:spPr>
            <a:xfrm>
              <a:off x="2122487" y="-1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19" name="Line 17"/>
            <p:cNvSpPr/>
            <p:nvPr/>
          </p:nvSpPr>
          <p:spPr>
            <a:xfrm flipH="1" flipV="1">
              <a:off x="825387" y="17527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20" name="Line 18"/>
            <p:cNvSpPr/>
            <p:nvPr/>
          </p:nvSpPr>
          <p:spPr>
            <a:xfrm flipH="1" flipV="1">
              <a:off x="977787" y="16415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21" name="Line 19"/>
            <p:cNvSpPr/>
            <p:nvPr/>
          </p:nvSpPr>
          <p:spPr>
            <a:xfrm flipH="1" flipV="1">
              <a:off x="1130187" y="17209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22" name="Line 20"/>
            <p:cNvSpPr/>
            <p:nvPr/>
          </p:nvSpPr>
          <p:spPr>
            <a:xfrm flipH="1" flipV="1">
              <a:off x="1282587" y="17368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23" name="Line 21"/>
            <p:cNvSpPr/>
            <p:nvPr/>
          </p:nvSpPr>
          <p:spPr>
            <a:xfrm flipH="1" flipV="1">
              <a:off x="1434987" y="17527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24" name="Line 22"/>
            <p:cNvSpPr/>
            <p:nvPr/>
          </p:nvSpPr>
          <p:spPr>
            <a:xfrm flipH="1" flipV="1">
              <a:off x="1587387" y="17685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25" name="Line 23"/>
            <p:cNvSpPr/>
            <p:nvPr/>
          </p:nvSpPr>
          <p:spPr>
            <a:xfrm flipH="1" flipV="1">
              <a:off x="1739787" y="17844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26" name="Line 24"/>
            <p:cNvSpPr/>
            <p:nvPr/>
          </p:nvSpPr>
          <p:spPr>
            <a:xfrm flipH="1" flipV="1">
              <a:off x="1892187" y="18003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27" name="Line 25"/>
            <p:cNvSpPr/>
            <p:nvPr/>
          </p:nvSpPr>
          <p:spPr>
            <a:xfrm flipH="1" flipV="1">
              <a:off x="2044587" y="17527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28" name="Line 26"/>
            <p:cNvSpPr/>
            <p:nvPr/>
          </p:nvSpPr>
          <p:spPr>
            <a:xfrm flipH="1" flipV="1">
              <a:off x="2196987" y="17209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29" name="AutoShape 27"/>
            <p:cNvSpPr/>
            <p:nvPr/>
          </p:nvSpPr>
          <p:spPr>
            <a:xfrm>
              <a:off x="2274887" y="-1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30" name="AutoShape 28"/>
            <p:cNvSpPr/>
            <p:nvPr/>
          </p:nvSpPr>
          <p:spPr>
            <a:xfrm>
              <a:off x="2427287" y="-1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31" name="AutoShape 29"/>
            <p:cNvSpPr/>
            <p:nvPr/>
          </p:nvSpPr>
          <p:spPr>
            <a:xfrm>
              <a:off x="2579687" y="-1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32" name="AutoShape 30"/>
            <p:cNvSpPr/>
            <p:nvPr/>
          </p:nvSpPr>
          <p:spPr>
            <a:xfrm>
              <a:off x="2732087" y="-1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33" name="AutoShape 31"/>
            <p:cNvSpPr/>
            <p:nvPr/>
          </p:nvSpPr>
          <p:spPr>
            <a:xfrm>
              <a:off x="2884487" y="-1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34" name="AutoShape 32"/>
            <p:cNvSpPr/>
            <p:nvPr/>
          </p:nvSpPr>
          <p:spPr>
            <a:xfrm>
              <a:off x="3036887" y="-1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35" name="AutoShape 33"/>
            <p:cNvSpPr/>
            <p:nvPr/>
          </p:nvSpPr>
          <p:spPr>
            <a:xfrm>
              <a:off x="3189287" y="-1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36" name="AutoShape 34"/>
            <p:cNvSpPr/>
            <p:nvPr/>
          </p:nvSpPr>
          <p:spPr>
            <a:xfrm>
              <a:off x="3341687" y="-1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37" name="AutoShape 35"/>
            <p:cNvSpPr/>
            <p:nvPr/>
          </p:nvSpPr>
          <p:spPr>
            <a:xfrm>
              <a:off x="3494087" y="-1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38" name="AutoShape 36"/>
            <p:cNvSpPr/>
            <p:nvPr/>
          </p:nvSpPr>
          <p:spPr>
            <a:xfrm>
              <a:off x="3646487" y="-1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39" name="AutoShape 37"/>
            <p:cNvSpPr/>
            <p:nvPr/>
          </p:nvSpPr>
          <p:spPr>
            <a:xfrm>
              <a:off x="3798887" y="-1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40" name="Line 42"/>
            <p:cNvSpPr/>
            <p:nvPr/>
          </p:nvSpPr>
          <p:spPr>
            <a:xfrm flipH="1" flipV="1">
              <a:off x="2349387" y="16574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41" name="Line 43"/>
            <p:cNvSpPr/>
            <p:nvPr/>
          </p:nvSpPr>
          <p:spPr>
            <a:xfrm flipH="1" flipV="1">
              <a:off x="2501787" y="16733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42" name="Line 44"/>
            <p:cNvSpPr/>
            <p:nvPr/>
          </p:nvSpPr>
          <p:spPr>
            <a:xfrm flipH="1" flipV="1">
              <a:off x="2654187" y="16892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43" name="Line 45"/>
            <p:cNvSpPr/>
            <p:nvPr/>
          </p:nvSpPr>
          <p:spPr>
            <a:xfrm flipH="1" flipV="1">
              <a:off x="2806587" y="17050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44" name="Line 46"/>
            <p:cNvSpPr/>
            <p:nvPr/>
          </p:nvSpPr>
          <p:spPr>
            <a:xfrm flipH="1" flipV="1">
              <a:off x="2958987" y="17209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45" name="Line 47"/>
            <p:cNvSpPr/>
            <p:nvPr/>
          </p:nvSpPr>
          <p:spPr>
            <a:xfrm flipH="1" flipV="1">
              <a:off x="3111387" y="17368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46" name="Line 48"/>
            <p:cNvSpPr/>
            <p:nvPr/>
          </p:nvSpPr>
          <p:spPr>
            <a:xfrm flipH="1" flipV="1">
              <a:off x="3263787" y="17527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47" name="Line 49"/>
            <p:cNvSpPr/>
            <p:nvPr/>
          </p:nvSpPr>
          <p:spPr>
            <a:xfrm flipH="1" flipV="1">
              <a:off x="3416187" y="17209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48" name="Line 50"/>
            <p:cNvSpPr/>
            <p:nvPr/>
          </p:nvSpPr>
          <p:spPr>
            <a:xfrm flipH="1" flipV="1">
              <a:off x="3568587" y="17209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49" name="Line 51"/>
            <p:cNvSpPr/>
            <p:nvPr/>
          </p:nvSpPr>
          <p:spPr>
            <a:xfrm flipH="1" flipV="1">
              <a:off x="3720987" y="17368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50" name="Line 52"/>
            <p:cNvSpPr/>
            <p:nvPr/>
          </p:nvSpPr>
          <p:spPr>
            <a:xfrm flipH="1" flipV="1">
              <a:off x="3873387" y="17527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51" name="AutoShape 85"/>
            <p:cNvSpPr/>
            <p:nvPr/>
          </p:nvSpPr>
          <p:spPr>
            <a:xfrm flipH="1">
              <a:off x="1206500" y="78581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52" name="AutoShape 86"/>
            <p:cNvSpPr/>
            <p:nvPr/>
          </p:nvSpPr>
          <p:spPr>
            <a:xfrm flipH="1">
              <a:off x="1358900" y="78581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53" name="AutoShape 87"/>
            <p:cNvSpPr/>
            <p:nvPr/>
          </p:nvSpPr>
          <p:spPr>
            <a:xfrm flipH="1">
              <a:off x="1511300" y="78581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54" name="AutoShape 88"/>
            <p:cNvSpPr/>
            <p:nvPr/>
          </p:nvSpPr>
          <p:spPr>
            <a:xfrm flipH="1">
              <a:off x="1663700" y="78581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55" name="AutoShape 89"/>
            <p:cNvSpPr/>
            <p:nvPr/>
          </p:nvSpPr>
          <p:spPr>
            <a:xfrm flipH="1">
              <a:off x="1816100" y="78581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56" name="AutoShape 90"/>
            <p:cNvSpPr/>
            <p:nvPr/>
          </p:nvSpPr>
          <p:spPr>
            <a:xfrm flipH="1">
              <a:off x="1968500" y="78581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57" name="AutoShape 91"/>
            <p:cNvSpPr/>
            <p:nvPr/>
          </p:nvSpPr>
          <p:spPr>
            <a:xfrm flipH="1">
              <a:off x="2120900" y="78581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58" name="AutoShape 92"/>
            <p:cNvSpPr/>
            <p:nvPr/>
          </p:nvSpPr>
          <p:spPr>
            <a:xfrm flipH="1">
              <a:off x="2273300" y="78581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59" name="AutoShape 93"/>
            <p:cNvSpPr/>
            <p:nvPr/>
          </p:nvSpPr>
          <p:spPr>
            <a:xfrm flipH="1">
              <a:off x="2425700" y="78581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60" name="AutoShape 94"/>
            <p:cNvSpPr/>
            <p:nvPr/>
          </p:nvSpPr>
          <p:spPr>
            <a:xfrm flipH="1">
              <a:off x="2579687" y="78581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61" name="AutoShape 95"/>
            <p:cNvSpPr/>
            <p:nvPr/>
          </p:nvSpPr>
          <p:spPr>
            <a:xfrm flipH="1">
              <a:off x="2732087" y="78581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62" name="AutoShape 96"/>
            <p:cNvSpPr/>
            <p:nvPr/>
          </p:nvSpPr>
          <p:spPr>
            <a:xfrm flipH="1">
              <a:off x="2884487" y="78581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63" name="Line 97"/>
            <p:cNvSpPr/>
            <p:nvPr/>
          </p:nvSpPr>
          <p:spPr>
            <a:xfrm flipV="1">
              <a:off x="1282270" y="53722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64" name="Line 98"/>
            <p:cNvSpPr/>
            <p:nvPr/>
          </p:nvSpPr>
          <p:spPr>
            <a:xfrm flipV="1">
              <a:off x="1434670" y="54198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65" name="Line 99"/>
            <p:cNvSpPr/>
            <p:nvPr/>
          </p:nvSpPr>
          <p:spPr>
            <a:xfrm flipV="1">
              <a:off x="1587070" y="54039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66" name="Line 100"/>
            <p:cNvSpPr/>
            <p:nvPr/>
          </p:nvSpPr>
          <p:spPr>
            <a:xfrm flipV="1">
              <a:off x="1739470" y="54198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67" name="Line 101"/>
            <p:cNvSpPr/>
            <p:nvPr/>
          </p:nvSpPr>
          <p:spPr>
            <a:xfrm flipV="1">
              <a:off x="1891870" y="53245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68" name="Line 102"/>
            <p:cNvSpPr/>
            <p:nvPr/>
          </p:nvSpPr>
          <p:spPr>
            <a:xfrm flipV="1">
              <a:off x="2044270" y="53563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69" name="Line 103"/>
            <p:cNvSpPr/>
            <p:nvPr/>
          </p:nvSpPr>
          <p:spPr>
            <a:xfrm flipV="1">
              <a:off x="2196670" y="53404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70" name="Line 104"/>
            <p:cNvSpPr/>
            <p:nvPr/>
          </p:nvSpPr>
          <p:spPr>
            <a:xfrm flipV="1">
              <a:off x="2349070" y="53245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71" name="Line 105"/>
            <p:cNvSpPr/>
            <p:nvPr/>
          </p:nvSpPr>
          <p:spPr>
            <a:xfrm flipV="1">
              <a:off x="2503057" y="53722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72" name="Line 106"/>
            <p:cNvSpPr/>
            <p:nvPr/>
          </p:nvSpPr>
          <p:spPr>
            <a:xfrm flipV="1">
              <a:off x="2655457" y="53245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73" name="Line 107"/>
            <p:cNvSpPr/>
            <p:nvPr/>
          </p:nvSpPr>
          <p:spPr>
            <a:xfrm flipV="1">
              <a:off x="2807857" y="53404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74" name="Line 108"/>
            <p:cNvSpPr/>
            <p:nvPr/>
          </p:nvSpPr>
          <p:spPr>
            <a:xfrm flipV="1">
              <a:off x="2960257" y="53245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75" name="AutoShape 109"/>
            <p:cNvSpPr/>
            <p:nvPr/>
          </p:nvSpPr>
          <p:spPr>
            <a:xfrm flipH="1">
              <a:off x="3036887" y="78581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76" name="Line 114"/>
            <p:cNvSpPr/>
            <p:nvPr/>
          </p:nvSpPr>
          <p:spPr>
            <a:xfrm flipV="1">
              <a:off x="3112657" y="53722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77" name="AutoShape 119"/>
            <p:cNvSpPr/>
            <p:nvPr/>
          </p:nvSpPr>
          <p:spPr>
            <a:xfrm flipH="1">
              <a:off x="749300" y="784224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78" name="AutoShape 120"/>
            <p:cNvSpPr/>
            <p:nvPr/>
          </p:nvSpPr>
          <p:spPr>
            <a:xfrm flipH="1">
              <a:off x="901700" y="784224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79" name="AutoShape 121"/>
            <p:cNvSpPr/>
            <p:nvPr/>
          </p:nvSpPr>
          <p:spPr>
            <a:xfrm flipH="1">
              <a:off x="1054100" y="78581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80" name="Line 122"/>
            <p:cNvSpPr/>
            <p:nvPr/>
          </p:nvSpPr>
          <p:spPr>
            <a:xfrm flipV="1">
              <a:off x="825070" y="53404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81" name="Line 123"/>
            <p:cNvSpPr/>
            <p:nvPr/>
          </p:nvSpPr>
          <p:spPr>
            <a:xfrm flipV="1">
              <a:off x="977470" y="54198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82" name="Line 124"/>
            <p:cNvSpPr/>
            <p:nvPr/>
          </p:nvSpPr>
          <p:spPr>
            <a:xfrm flipV="1">
              <a:off x="1129870" y="54515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83" name="AutoShape 131"/>
            <p:cNvSpPr/>
            <p:nvPr/>
          </p:nvSpPr>
          <p:spPr>
            <a:xfrm flipH="1">
              <a:off x="141287" y="77946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84" name="AutoShape 132"/>
            <p:cNvSpPr/>
            <p:nvPr/>
          </p:nvSpPr>
          <p:spPr>
            <a:xfrm flipH="1">
              <a:off x="293687" y="77946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85" name="AutoShape 133"/>
            <p:cNvSpPr/>
            <p:nvPr/>
          </p:nvSpPr>
          <p:spPr>
            <a:xfrm flipH="1">
              <a:off x="446087" y="77946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86" name="Line 134"/>
            <p:cNvSpPr/>
            <p:nvPr/>
          </p:nvSpPr>
          <p:spPr>
            <a:xfrm flipV="1">
              <a:off x="217057" y="54515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87" name="Line 135"/>
            <p:cNvSpPr/>
            <p:nvPr/>
          </p:nvSpPr>
          <p:spPr>
            <a:xfrm flipV="1">
              <a:off x="369457" y="543566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88" name="Line 136"/>
            <p:cNvSpPr/>
            <p:nvPr/>
          </p:nvSpPr>
          <p:spPr>
            <a:xfrm flipV="1">
              <a:off x="521857" y="534041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89" name="AutoShape 159"/>
            <p:cNvSpPr/>
            <p:nvPr/>
          </p:nvSpPr>
          <p:spPr>
            <a:xfrm flipH="1">
              <a:off x="598487" y="78581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90" name="Line 160"/>
            <p:cNvSpPr/>
            <p:nvPr/>
          </p:nvSpPr>
          <p:spPr>
            <a:xfrm flipV="1">
              <a:off x="671795" y="534835"/>
              <a:ext cx="2293" cy="246054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91" name="AutoShape 161"/>
            <p:cNvSpPr/>
            <p:nvPr/>
          </p:nvSpPr>
          <p:spPr>
            <a:xfrm flipH="1">
              <a:off x="0" y="777874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92" name="Line 162"/>
            <p:cNvSpPr/>
            <p:nvPr/>
          </p:nvSpPr>
          <p:spPr>
            <a:xfrm flipV="1">
              <a:off x="75770" y="543566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682" name="Group 579"/>
          <p:cNvGrpSpPr/>
          <p:nvPr/>
        </p:nvGrpSpPr>
        <p:grpSpPr>
          <a:xfrm>
            <a:off x="4119038" y="5683249"/>
            <a:ext cx="4110563" cy="946152"/>
            <a:chOff x="0" y="0"/>
            <a:chExt cx="4110562" cy="946150"/>
          </a:xfrm>
        </p:grpSpPr>
        <p:sp>
          <p:nvSpPr>
            <p:cNvPr id="1594" name="AutoShape 38"/>
            <p:cNvSpPr/>
            <p:nvPr/>
          </p:nvSpPr>
          <p:spPr>
            <a:xfrm>
              <a:off x="757761" y="-1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95" name="AutoShape 39"/>
            <p:cNvSpPr/>
            <p:nvPr/>
          </p:nvSpPr>
          <p:spPr>
            <a:xfrm>
              <a:off x="910161" y="-1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96" name="AutoShape 40"/>
            <p:cNvSpPr/>
            <p:nvPr/>
          </p:nvSpPr>
          <p:spPr>
            <a:xfrm>
              <a:off x="1062561" y="-1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97" name="AutoShape 41"/>
            <p:cNvSpPr/>
            <p:nvPr/>
          </p:nvSpPr>
          <p:spPr>
            <a:xfrm>
              <a:off x="1214961" y="-1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98" name="Line 53"/>
            <p:cNvSpPr/>
            <p:nvPr/>
          </p:nvSpPr>
          <p:spPr>
            <a:xfrm flipH="1" flipV="1">
              <a:off x="832262" y="17685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99" name="Line 54"/>
            <p:cNvSpPr/>
            <p:nvPr/>
          </p:nvSpPr>
          <p:spPr>
            <a:xfrm flipH="1" flipV="1">
              <a:off x="984662" y="17844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00" name="Line 55"/>
            <p:cNvSpPr/>
            <p:nvPr/>
          </p:nvSpPr>
          <p:spPr>
            <a:xfrm flipH="1" flipV="1">
              <a:off x="1137062" y="18162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01" name="Line 56"/>
            <p:cNvSpPr/>
            <p:nvPr/>
          </p:nvSpPr>
          <p:spPr>
            <a:xfrm flipH="1" flipV="1">
              <a:off x="1289462" y="17527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02" name="AutoShape 63"/>
            <p:cNvSpPr/>
            <p:nvPr/>
          </p:nvSpPr>
          <p:spPr>
            <a:xfrm>
              <a:off x="1367361" y="-1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03" name="Line 64"/>
            <p:cNvSpPr/>
            <p:nvPr/>
          </p:nvSpPr>
          <p:spPr>
            <a:xfrm flipH="1" flipV="1">
              <a:off x="1441862" y="18320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04" name="AutoShape 65"/>
            <p:cNvSpPr/>
            <p:nvPr/>
          </p:nvSpPr>
          <p:spPr>
            <a:xfrm>
              <a:off x="1519761" y="1587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05" name="AutoShape 66"/>
            <p:cNvSpPr/>
            <p:nvPr/>
          </p:nvSpPr>
          <p:spPr>
            <a:xfrm>
              <a:off x="1672161" y="1587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06" name="AutoShape 67"/>
            <p:cNvSpPr/>
            <p:nvPr/>
          </p:nvSpPr>
          <p:spPr>
            <a:xfrm>
              <a:off x="1824561" y="1587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07" name="AutoShape 68"/>
            <p:cNvSpPr/>
            <p:nvPr/>
          </p:nvSpPr>
          <p:spPr>
            <a:xfrm>
              <a:off x="1976961" y="1587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08" name="AutoShape 69"/>
            <p:cNvSpPr/>
            <p:nvPr/>
          </p:nvSpPr>
          <p:spPr>
            <a:xfrm>
              <a:off x="2129361" y="1587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09" name="AutoShape 70"/>
            <p:cNvSpPr/>
            <p:nvPr/>
          </p:nvSpPr>
          <p:spPr>
            <a:xfrm>
              <a:off x="2281761" y="1587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10" name="AutoShape 71"/>
            <p:cNvSpPr/>
            <p:nvPr/>
          </p:nvSpPr>
          <p:spPr>
            <a:xfrm>
              <a:off x="2434161" y="1587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11" name="Line 72"/>
            <p:cNvSpPr/>
            <p:nvPr/>
          </p:nvSpPr>
          <p:spPr>
            <a:xfrm flipH="1" flipV="1">
              <a:off x="1594262" y="17527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12" name="Line 73"/>
            <p:cNvSpPr/>
            <p:nvPr/>
          </p:nvSpPr>
          <p:spPr>
            <a:xfrm flipH="1" flipV="1">
              <a:off x="1746662" y="17685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13" name="Line 74"/>
            <p:cNvSpPr/>
            <p:nvPr/>
          </p:nvSpPr>
          <p:spPr>
            <a:xfrm flipH="1" flipV="1">
              <a:off x="1899062" y="17368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14" name="Line 75"/>
            <p:cNvSpPr/>
            <p:nvPr/>
          </p:nvSpPr>
          <p:spPr>
            <a:xfrm flipH="1" flipV="1">
              <a:off x="2051462" y="17368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15" name="Line 76"/>
            <p:cNvSpPr/>
            <p:nvPr/>
          </p:nvSpPr>
          <p:spPr>
            <a:xfrm flipH="1" flipV="1">
              <a:off x="2203862" y="17527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16" name="Line 77"/>
            <p:cNvSpPr/>
            <p:nvPr/>
          </p:nvSpPr>
          <p:spPr>
            <a:xfrm flipH="1" flipV="1">
              <a:off x="2356262" y="17685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17" name="Line 78"/>
            <p:cNvSpPr/>
            <p:nvPr/>
          </p:nvSpPr>
          <p:spPr>
            <a:xfrm flipH="1" flipV="1">
              <a:off x="2508662" y="17844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18" name="AutoShape 80"/>
            <p:cNvSpPr/>
            <p:nvPr/>
          </p:nvSpPr>
          <p:spPr>
            <a:xfrm flipH="1">
              <a:off x="757761" y="784225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19" name="AutoShape 81"/>
            <p:cNvSpPr/>
            <p:nvPr/>
          </p:nvSpPr>
          <p:spPr>
            <a:xfrm flipH="1">
              <a:off x="910161" y="784225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20" name="Line 83"/>
            <p:cNvSpPr/>
            <p:nvPr/>
          </p:nvSpPr>
          <p:spPr>
            <a:xfrm flipV="1">
              <a:off x="833532" y="53722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21" name="Line 84"/>
            <p:cNvSpPr/>
            <p:nvPr/>
          </p:nvSpPr>
          <p:spPr>
            <a:xfrm flipV="1">
              <a:off x="985932" y="53563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22" name="AutoShape 125"/>
            <p:cNvSpPr/>
            <p:nvPr/>
          </p:nvSpPr>
          <p:spPr>
            <a:xfrm flipH="1">
              <a:off x="1062561" y="790575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23" name="Line 126"/>
            <p:cNvSpPr/>
            <p:nvPr/>
          </p:nvSpPr>
          <p:spPr>
            <a:xfrm flipV="1">
              <a:off x="1135870" y="528489"/>
              <a:ext cx="2293" cy="246054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24" name="AutoShape 127"/>
            <p:cNvSpPr/>
            <p:nvPr/>
          </p:nvSpPr>
          <p:spPr>
            <a:xfrm>
              <a:off x="2586561" y="3174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25" name="AutoShape 128"/>
            <p:cNvSpPr/>
            <p:nvPr/>
          </p:nvSpPr>
          <p:spPr>
            <a:xfrm>
              <a:off x="2738961" y="3174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26" name="Line 129"/>
            <p:cNvSpPr/>
            <p:nvPr/>
          </p:nvSpPr>
          <p:spPr>
            <a:xfrm flipH="1" flipV="1">
              <a:off x="2661062" y="17527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27" name="Line 130"/>
            <p:cNvSpPr/>
            <p:nvPr/>
          </p:nvSpPr>
          <p:spPr>
            <a:xfrm flipH="1" flipV="1">
              <a:off x="2813462" y="17685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28" name="AutoShape 137"/>
            <p:cNvSpPr/>
            <p:nvPr/>
          </p:nvSpPr>
          <p:spPr>
            <a:xfrm flipH="1">
              <a:off x="1211786" y="793750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29" name="AutoShape 138"/>
            <p:cNvSpPr/>
            <p:nvPr/>
          </p:nvSpPr>
          <p:spPr>
            <a:xfrm flipH="1">
              <a:off x="1364186" y="785813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30" name="AutoShape 139"/>
            <p:cNvSpPr/>
            <p:nvPr/>
          </p:nvSpPr>
          <p:spPr>
            <a:xfrm flipH="1">
              <a:off x="1516586" y="785813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31" name="AutoShape 140"/>
            <p:cNvSpPr/>
            <p:nvPr/>
          </p:nvSpPr>
          <p:spPr>
            <a:xfrm flipH="1">
              <a:off x="1670574" y="785813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32" name="AutoShape 141"/>
            <p:cNvSpPr/>
            <p:nvPr/>
          </p:nvSpPr>
          <p:spPr>
            <a:xfrm flipH="1">
              <a:off x="1822974" y="785813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33" name="AutoShape 142"/>
            <p:cNvSpPr/>
            <p:nvPr/>
          </p:nvSpPr>
          <p:spPr>
            <a:xfrm flipH="1">
              <a:off x="1975374" y="785813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34" name="Line 143"/>
            <p:cNvSpPr/>
            <p:nvPr/>
          </p:nvSpPr>
          <p:spPr>
            <a:xfrm flipV="1">
              <a:off x="1287557" y="53404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35" name="Line 144"/>
            <p:cNvSpPr/>
            <p:nvPr/>
          </p:nvSpPr>
          <p:spPr>
            <a:xfrm flipV="1">
              <a:off x="1439957" y="53245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36" name="Line 145"/>
            <p:cNvSpPr/>
            <p:nvPr/>
          </p:nvSpPr>
          <p:spPr>
            <a:xfrm flipV="1">
              <a:off x="1593945" y="53722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37" name="Line 146"/>
            <p:cNvSpPr/>
            <p:nvPr/>
          </p:nvSpPr>
          <p:spPr>
            <a:xfrm flipV="1">
              <a:off x="1746345" y="53245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38" name="Line 147"/>
            <p:cNvSpPr/>
            <p:nvPr/>
          </p:nvSpPr>
          <p:spPr>
            <a:xfrm flipV="1">
              <a:off x="1898745" y="53404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39" name="Line 148"/>
            <p:cNvSpPr/>
            <p:nvPr/>
          </p:nvSpPr>
          <p:spPr>
            <a:xfrm flipV="1">
              <a:off x="2051145" y="53245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40" name="AutoShape 149"/>
            <p:cNvSpPr/>
            <p:nvPr/>
          </p:nvSpPr>
          <p:spPr>
            <a:xfrm flipH="1">
              <a:off x="2127774" y="785813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41" name="AutoShape 150"/>
            <p:cNvSpPr/>
            <p:nvPr/>
          </p:nvSpPr>
          <p:spPr>
            <a:xfrm flipH="1">
              <a:off x="2280174" y="785813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42" name="AutoShape 151"/>
            <p:cNvSpPr/>
            <p:nvPr/>
          </p:nvSpPr>
          <p:spPr>
            <a:xfrm flipH="1">
              <a:off x="2432574" y="785813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43" name="AutoShape 152"/>
            <p:cNvSpPr/>
            <p:nvPr/>
          </p:nvSpPr>
          <p:spPr>
            <a:xfrm flipH="1">
              <a:off x="2584974" y="785813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44" name="AutoShape 153"/>
            <p:cNvSpPr/>
            <p:nvPr/>
          </p:nvSpPr>
          <p:spPr>
            <a:xfrm flipH="1">
              <a:off x="2737374" y="785813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45" name="Line 154"/>
            <p:cNvSpPr/>
            <p:nvPr/>
          </p:nvSpPr>
          <p:spPr>
            <a:xfrm flipV="1">
              <a:off x="2203545" y="53722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46" name="Line 155"/>
            <p:cNvSpPr/>
            <p:nvPr/>
          </p:nvSpPr>
          <p:spPr>
            <a:xfrm flipV="1">
              <a:off x="2355945" y="54198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47" name="Line 156"/>
            <p:cNvSpPr/>
            <p:nvPr/>
          </p:nvSpPr>
          <p:spPr>
            <a:xfrm flipV="1">
              <a:off x="2508345" y="54198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48" name="Line 157"/>
            <p:cNvSpPr/>
            <p:nvPr/>
          </p:nvSpPr>
          <p:spPr>
            <a:xfrm flipV="1">
              <a:off x="2660745" y="54039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49" name="Line 158"/>
            <p:cNvSpPr/>
            <p:nvPr/>
          </p:nvSpPr>
          <p:spPr>
            <a:xfrm flipV="1">
              <a:off x="2813145" y="53880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50" name="AutoShape 163"/>
            <p:cNvSpPr/>
            <p:nvPr/>
          </p:nvSpPr>
          <p:spPr>
            <a:xfrm>
              <a:off x="2886599" y="1587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51" name="AutoShape 164"/>
            <p:cNvSpPr/>
            <p:nvPr/>
          </p:nvSpPr>
          <p:spPr>
            <a:xfrm>
              <a:off x="3038999" y="1587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52" name="AutoShape 165"/>
            <p:cNvSpPr/>
            <p:nvPr/>
          </p:nvSpPr>
          <p:spPr>
            <a:xfrm>
              <a:off x="3191399" y="1587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53" name="AutoShape 166"/>
            <p:cNvSpPr/>
            <p:nvPr/>
          </p:nvSpPr>
          <p:spPr>
            <a:xfrm>
              <a:off x="3343799" y="1587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54" name="AutoShape 167"/>
            <p:cNvSpPr/>
            <p:nvPr/>
          </p:nvSpPr>
          <p:spPr>
            <a:xfrm>
              <a:off x="3496199" y="1587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55" name="Line 168"/>
            <p:cNvSpPr/>
            <p:nvPr/>
          </p:nvSpPr>
          <p:spPr>
            <a:xfrm flipH="1" flipV="1">
              <a:off x="2961100" y="17368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56" name="Line 169"/>
            <p:cNvSpPr/>
            <p:nvPr/>
          </p:nvSpPr>
          <p:spPr>
            <a:xfrm flipH="1" flipV="1">
              <a:off x="3113500" y="17368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57" name="Line 170"/>
            <p:cNvSpPr/>
            <p:nvPr/>
          </p:nvSpPr>
          <p:spPr>
            <a:xfrm flipH="1" flipV="1">
              <a:off x="3265900" y="17527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58" name="Line 171"/>
            <p:cNvSpPr/>
            <p:nvPr/>
          </p:nvSpPr>
          <p:spPr>
            <a:xfrm flipH="1" flipV="1">
              <a:off x="3418300" y="17685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59" name="Line 172"/>
            <p:cNvSpPr/>
            <p:nvPr/>
          </p:nvSpPr>
          <p:spPr>
            <a:xfrm flipH="1" flipV="1">
              <a:off x="3570700" y="17844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60" name="AutoShape 173"/>
            <p:cNvSpPr/>
            <p:nvPr/>
          </p:nvSpPr>
          <p:spPr>
            <a:xfrm>
              <a:off x="3648599" y="3174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61" name="AutoShape 174"/>
            <p:cNvSpPr/>
            <p:nvPr/>
          </p:nvSpPr>
          <p:spPr>
            <a:xfrm>
              <a:off x="3800999" y="3174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62" name="Line 175"/>
            <p:cNvSpPr/>
            <p:nvPr/>
          </p:nvSpPr>
          <p:spPr>
            <a:xfrm flipH="1" flipV="1">
              <a:off x="3723100" y="17527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63" name="Line 176"/>
            <p:cNvSpPr/>
            <p:nvPr/>
          </p:nvSpPr>
          <p:spPr>
            <a:xfrm flipH="1" flipV="1">
              <a:off x="3875500" y="17685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64" name="AutoShape 177"/>
            <p:cNvSpPr/>
            <p:nvPr/>
          </p:nvSpPr>
          <p:spPr>
            <a:xfrm flipH="1">
              <a:off x="2885011" y="785813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65" name="AutoShape 178"/>
            <p:cNvSpPr/>
            <p:nvPr/>
          </p:nvSpPr>
          <p:spPr>
            <a:xfrm flipH="1">
              <a:off x="3037411" y="785813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66" name="Line 179"/>
            <p:cNvSpPr/>
            <p:nvPr/>
          </p:nvSpPr>
          <p:spPr>
            <a:xfrm flipV="1">
              <a:off x="2960782" y="53404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67" name="Line 180"/>
            <p:cNvSpPr/>
            <p:nvPr/>
          </p:nvSpPr>
          <p:spPr>
            <a:xfrm flipV="1">
              <a:off x="3113182" y="53245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68" name="AutoShape 181"/>
            <p:cNvSpPr/>
            <p:nvPr/>
          </p:nvSpPr>
          <p:spPr>
            <a:xfrm flipH="1">
              <a:off x="3189811" y="785813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69" name="Line 186"/>
            <p:cNvSpPr/>
            <p:nvPr/>
          </p:nvSpPr>
          <p:spPr>
            <a:xfrm flipV="1">
              <a:off x="3265582" y="53722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70" name="AutoShape 197"/>
            <p:cNvSpPr/>
            <p:nvPr/>
          </p:nvSpPr>
          <p:spPr>
            <a:xfrm>
              <a:off x="3958161" y="3174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71" name="Line 200"/>
            <p:cNvSpPr/>
            <p:nvPr/>
          </p:nvSpPr>
          <p:spPr>
            <a:xfrm flipH="1" flipV="1">
              <a:off x="4032662" y="17209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72" name="AutoShape 79"/>
            <p:cNvSpPr/>
            <p:nvPr/>
          </p:nvSpPr>
          <p:spPr>
            <a:xfrm flipH="1">
              <a:off x="609599" y="79216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73" name="Line 82"/>
            <p:cNvSpPr/>
            <p:nvPr/>
          </p:nvSpPr>
          <p:spPr>
            <a:xfrm flipV="1">
              <a:off x="685370" y="54674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74" name="AutoShape 110"/>
            <p:cNvSpPr/>
            <p:nvPr/>
          </p:nvSpPr>
          <p:spPr>
            <a:xfrm flipH="1">
              <a:off x="-1" y="793750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75" name="AutoShape 111"/>
            <p:cNvSpPr/>
            <p:nvPr/>
          </p:nvSpPr>
          <p:spPr>
            <a:xfrm flipH="1">
              <a:off x="152399" y="793750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76" name="AutoShape 112"/>
            <p:cNvSpPr/>
            <p:nvPr/>
          </p:nvSpPr>
          <p:spPr>
            <a:xfrm flipH="1">
              <a:off x="304799" y="793750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77" name="AutoShape 113"/>
            <p:cNvSpPr/>
            <p:nvPr/>
          </p:nvSpPr>
          <p:spPr>
            <a:xfrm flipH="1">
              <a:off x="457199" y="793750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78" name="Line 115"/>
            <p:cNvSpPr/>
            <p:nvPr/>
          </p:nvSpPr>
          <p:spPr>
            <a:xfrm flipV="1">
              <a:off x="75770" y="54992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79" name="Line 116"/>
            <p:cNvSpPr/>
            <p:nvPr/>
          </p:nvSpPr>
          <p:spPr>
            <a:xfrm flipV="1">
              <a:off x="228170" y="54992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80" name="Line 117"/>
            <p:cNvSpPr/>
            <p:nvPr/>
          </p:nvSpPr>
          <p:spPr>
            <a:xfrm flipV="1">
              <a:off x="380570" y="548332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81" name="Line 118"/>
            <p:cNvSpPr/>
            <p:nvPr/>
          </p:nvSpPr>
          <p:spPr>
            <a:xfrm flipV="1">
              <a:off x="532970" y="54674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683" name="Rectangle 1027"/>
          <p:cNvSpPr txBox="1"/>
          <p:nvPr/>
        </p:nvSpPr>
        <p:spPr>
          <a:xfrm>
            <a:off x="685800" y="5181600"/>
            <a:ext cx="10668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 defTabSz="457200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Node 1:</a:t>
            </a:r>
          </a:p>
        </p:txBody>
      </p:sp>
      <p:sp>
        <p:nvSpPr>
          <p:cNvPr id="1684" name="Rectangle 1027"/>
          <p:cNvSpPr txBox="1"/>
          <p:nvPr/>
        </p:nvSpPr>
        <p:spPr>
          <a:xfrm>
            <a:off x="7391400" y="5181600"/>
            <a:ext cx="10668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 defTabSz="457200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Node 3:</a:t>
            </a:r>
          </a:p>
        </p:txBody>
      </p:sp>
      <p:sp>
        <p:nvSpPr>
          <p:cNvPr id="1685" name="Rectangle 1027"/>
          <p:cNvSpPr txBox="1"/>
          <p:nvPr/>
        </p:nvSpPr>
        <p:spPr>
          <a:xfrm>
            <a:off x="3657600" y="1905000"/>
            <a:ext cx="10668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 defTabSz="457200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Node 2: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Rectangle 1026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533400"/>
          </a:xfrm>
          <a:prstGeom prst="rect">
            <a:avLst/>
          </a:prstGeom>
        </p:spPr>
        <p:txBody>
          <a:bodyPr/>
          <a:lstStyle/>
          <a:p>
            <a:r>
              <a:t>Now synthesize connectors for EVERY possible connection</a:t>
            </a:r>
          </a:p>
        </p:txBody>
      </p:sp>
      <p:sp>
        <p:nvSpPr>
          <p:cNvPr id="1688" name="Rectangle 1027"/>
          <p:cNvSpPr txBox="1">
            <a:spLocks noGrp="1"/>
          </p:cNvSpPr>
          <p:nvPr>
            <p:ph type="body" idx="1"/>
          </p:nvPr>
        </p:nvSpPr>
        <p:spPr>
          <a:xfrm>
            <a:off x="228600" y="762000"/>
            <a:ext cx="8686800" cy="5867400"/>
          </a:xfrm>
          <a:prstGeom prst="rect">
            <a:avLst/>
          </a:prstGeom>
        </p:spPr>
        <p:txBody>
          <a:bodyPr/>
          <a:lstStyle/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For the earlier route drawing you'd need at least these connectors:</a:t>
            </a:r>
          </a:p>
          <a:p>
            <a:pPr defTabSz="457200"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&gt;0-1&gt;, &gt;0-3&gt;, &gt;0-6&gt;, &gt;2-1&gt;, &gt;2-3&gt;, &gt;3-4&gt;, &gt;4-1&gt;, &gt;4-5&gt;, &gt;5-1&gt;, &gt;5-6&gt;</a:t>
            </a:r>
            <a:endParaRPr sz="2400"/>
          </a:p>
          <a:p>
            <a:pPr defTabSz="457200"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Then make a huge number of copies of each connector </a:t>
            </a:r>
          </a:p>
          <a:p>
            <a:pPr defTabSz="457200"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As you will see in our DNA lab, you can just use "PCR multiplication"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 defTabSz="457200">
              <a:defRPr>
                <a:solidFill>
                  <a:srgbClr val="FFE03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Mix everything together, heat above 90°C, then slowly cool:</a:t>
            </a:r>
          </a:p>
          <a:p>
            <a:pPr defTabSz="457200">
              <a:defRPr sz="800" b="1">
                <a:solidFill>
                  <a:srgbClr val="FFE033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 defTabSz="457200">
              <a:defRPr b="1">
                <a:solidFill>
                  <a:srgbClr val="FFE03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You'll connect long strings of DNA, representing EVERY possible route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Sort those strings by length, using standard "gel electrophoresis" technique</a:t>
            </a:r>
          </a:p>
          <a:p>
            <a:pPr defTabSz="457200"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Shortest one has smallest number of connectors</a:t>
            </a:r>
          </a:p>
          <a:p>
            <a:pPr defTabSz="457200"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	Decode its connectors' identity and positions 	=&gt; Shortest possible route!</a:t>
            </a:r>
          </a:p>
          <a:p>
            <a:pPr defTabSz="457200"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Seminal publication (and route figure) was by Aldeman (in 1994)</a:t>
            </a:r>
          </a:p>
          <a:p>
            <a:pPr defTabSz="457200"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Copy, plus some explanatory notes, are posted on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Supporting Webpage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691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pPr>
              <a:defRPr b="1" i="0">
                <a:latin typeface="Tahoma"/>
                <a:ea typeface="Tahoma"/>
                <a:cs typeface="Tahoma"/>
                <a:sym typeface="Tahoma"/>
              </a:defRPr>
            </a:pPr>
            <a:r>
              <a:t>3) The Beanstalk:</a:t>
            </a:r>
            <a:r>
              <a:rPr b="0"/>
              <a:t>  A real stairway to the heavens?</a:t>
            </a:r>
          </a:p>
        </p:txBody>
      </p:sp>
      <p:sp>
        <p:nvSpPr>
          <p:cNvPr id="1692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838200"/>
            <a:ext cx="8763000" cy="5466621"/>
          </a:xfrm>
          <a:prstGeom prst="rect">
            <a:avLst/>
          </a:prstGeom>
        </p:spPr>
        <p:txBody>
          <a:bodyPr/>
          <a:lstStyle/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I used to have lecture on the huge flaws in many nano science fiction stories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But, strangely, Nano may soon make one of Sci-Fi's BIGGEST ideas possible:</a:t>
            </a:r>
          </a:p>
          <a:p>
            <a:pPr defTabSz="457200"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 defTabSz="457200">
              <a:defRPr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The “Beanstalk”</a:t>
            </a:r>
          </a:p>
          <a:p>
            <a:pPr algn="ctr" defTabSz="457200">
              <a:defRPr>
                <a:solidFill>
                  <a:srgbClr val="FF9933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Proposed by Arthur C. Clarke in his 1979 novel "The Fountains of Paradise"</a:t>
            </a:r>
          </a:p>
          <a:p>
            <a:pPr defTabSz="457200"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 sz="1200"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 sz="1200"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 sz="1200"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 sz="1200"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 sz="1200"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 sz="1200"/>
          </a:p>
          <a:p>
            <a:pPr algn="ctr"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 sz="1200"/>
          </a:p>
          <a:p>
            <a:pPr algn="ctr" defTabSz="457200">
              <a:defRPr sz="900">
                <a:latin typeface="+mn-lt"/>
                <a:ea typeface="+mn-ea"/>
                <a:cs typeface="+mn-cs"/>
                <a:sym typeface="Arial"/>
              </a:defRPr>
            </a:pPr>
            <a:endParaRPr sz="1200"/>
          </a:p>
          <a:p>
            <a:pPr algn="ctr" defTabSz="457200">
              <a:defRPr sz="900">
                <a:latin typeface="+mn-lt"/>
                <a:ea typeface="+mn-ea"/>
                <a:cs typeface="+mn-cs"/>
                <a:sym typeface="Arial"/>
              </a:defRPr>
            </a:pPr>
            <a:endParaRPr sz="1200"/>
          </a:p>
          <a:p>
            <a:pPr algn="ctr" defTabSz="457200">
              <a:defRPr sz="900">
                <a:latin typeface="+mn-lt"/>
                <a:ea typeface="+mn-ea"/>
                <a:cs typeface="+mn-cs"/>
                <a:sym typeface="Arial"/>
              </a:defRPr>
            </a:pPr>
            <a:endParaRPr sz="1200"/>
          </a:p>
          <a:p>
            <a:pPr algn="ctr" defTabSz="457200"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But what is a Beanstalk? </a:t>
            </a:r>
          </a:p>
        </p:txBody>
      </p:sp>
      <p:pic>
        <p:nvPicPr>
          <p:cNvPr id="169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0" y="3505200"/>
            <a:ext cx="1470025" cy="1981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31" name="Rectangle 2"/>
          <p:cNvSpPr txBox="1">
            <a:spLocks noGrp="1"/>
          </p:cNvSpPr>
          <p:nvPr>
            <p:ph type="title"/>
          </p:nvPr>
        </p:nvSpPr>
        <p:spPr>
          <a:xfrm>
            <a:off x="228600" y="0"/>
            <a:ext cx="8686800" cy="838200"/>
          </a:xfrm>
          <a:prstGeom prst="rect">
            <a:avLst/>
          </a:prstGeom>
        </p:spPr>
        <p:txBody>
          <a:bodyPr/>
          <a:lstStyle/>
          <a:p>
            <a:r>
              <a:t>Better possibility might be a nanoscale surface effect</a:t>
            </a:r>
          </a:p>
        </p:txBody>
      </p:sp>
      <p:sp>
        <p:nvSpPr>
          <p:cNvPr id="132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279400" y="1206500"/>
            <a:ext cx="8534400" cy="2451100"/>
          </a:xfrm>
          <a:prstGeom prst="rect">
            <a:avLst/>
          </a:prstGeom>
        </p:spPr>
        <p:txBody>
          <a:bodyPr/>
          <a:lstStyle/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Effect #1: Van der Waals bonding (a.k.a. “induced dipole bonding”)</a:t>
            </a:r>
          </a:p>
          <a:p>
            <a:pPr defTabSz="457200">
              <a:buClr>
                <a:srgbClr val="00CCFF"/>
              </a:buClr>
              <a:buSzPct val="65000"/>
              <a:buFont typeface="Arial"/>
              <a:buChar char="n"/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Electrons on molecules (especially longer ones) can slosh back and forth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This disrupts local charge balance setting up regions of + or -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	Counter-charged nearby molecule is then attracted:</a:t>
            </a:r>
          </a:p>
        </p:txBody>
      </p:sp>
      <p:sp>
        <p:nvSpPr>
          <p:cNvPr id="133" name="Rectangle 4"/>
          <p:cNvSpPr txBox="1"/>
          <p:nvPr/>
        </p:nvSpPr>
        <p:spPr>
          <a:xfrm>
            <a:off x="2731719" y="5562599"/>
            <a:ext cx="3483730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700"/>
              </a:spcBef>
              <a:defRPr sz="12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(see also my note set on Molecular Self-Assembly</a:t>
            </a:r>
          </a:p>
        </p:txBody>
      </p:sp>
      <p:sp>
        <p:nvSpPr>
          <p:cNvPr id="134" name="Line 7"/>
          <p:cNvSpPr/>
          <p:nvPr/>
        </p:nvSpPr>
        <p:spPr>
          <a:xfrm>
            <a:off x="2743200" y="4495800"/>
            <a:ext cx="457201" cy="0"/>
          </a:xfrm>
          <a:prstGeom prst="line">
            <a:avLst/>
          </a:prstGeom>
          <a:ln w="76200">
            <a:solidFill>
              <a:srgbClr val="FFCC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60" name="Group 8"/>
          <p:cNvGrpSpPr/>
          <p:nvPr/>
        </p:nvGrpSpPr>
        <p:grpSpPr>
          <a:xfrm>
            <a:off x="3676649" y="3962400"/>
            <a:ext cx="1619252" cy="533400"/>
            <a:chOff x="0" y="0"/>
            <a:chExt cx="1619250" cy="533400"/>
          </a:xfrm>
        </p:grpSpPr>
        <p:sp>
          <p:nvSpPr>
            <p:cNvPr id="135" name="Oval 9"/>
            <p:cNvSpPr/>
            <p:nvPr/>
          </p:nvSpPr>
          <p:spPr>
            <a:xfrm>
              <a:off x="-1" y="96981"/>
              <a:ext cx="365639" cy="339437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6" name="Oval 10"/>
            <p:cNvSpPr/>
            <p:nvPr/>
          </p:nvSpPr>
          <p:spPr>
            <a:xfrm>
              <a:off x="261169" y="48490"/>
              <a:ext cx="470105" cy="436419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7" name="Oval 11"/>
            <p:cNvSpPr/>
            <p:nvPr/>
          </p:nvSpPr>
          <p:spPr>
            <a:xfrm>
              <a:off x="522338" y="0"/>
              <a:ext cx="574573" cy="533400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8" name="Oval 12"/>
            <p:cNvSpPr/>
            <p:nvPr/>
          </p:nvSpPr>
          <p:spPr>
            <a:xfrm>
              <a:off x="887975" y="48490"/>
              <a:ext cx="470105" cy="436419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9" name="Oval 13"/>
            <p:cNvSpPr/>
            <p:nvPr/>
          </p:nvSpPr>
          <p:spPr>
            <a:xfrm>
              <a:off x="1253612" y="96981"/>
              <a:ext cx="365639" cy="339437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grpSp>
          <p:nvGrpSpPr>
            <p:cNvPr id="143" name="Group 14"/>
            <p:cNvGrpSpPr/>
            <p:nvPr/>
          </p:nvGrpSpPr>
          <p:grpSpPr>
            <a:xfrm>
              <a:off x="52233" y="145472"/>
              <a:ext cx="261171" cy="242455"/>
              <a:chOff x="0" y="0"/>
              <a:chExt cx="261170" cy="242453"/>
            </a:xfrm>
          </p:grpSpPr>
          <p:sp>
            <p:nvSpPr>
              <p:cNvPr id="140" name="Oval 15"/>
              <p:cNvSpPr/>
              <p:nvPr/>
            </p:nvSpPr>
            <p:spPr>
              <a:xfrm>
                <a:off x="-1" y="0"/>
                <a:ext cx="261172" cy="242454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41" name="Line 16"/>
              <p:cNvSpPr/>
              <p:nvPr/>
            </p:nvSpPr>
            <p:spPr>
              <a:xfrm>
                <a:off x="52233" y="117186"/>
                <a:ext cx="156702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2" name="Line 17"/>
              <p:cNvSpPr/>
              <p:nvPr/>
            </p:nvSpPr>
            <p:spPr>
              <a:xfrm flipH="1">
                <a:off x="130584" y="48490"/>
                <a:ext cx="1" cy="145473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47" name="Group 18"/>
            <p:cNvGrpSpPr/>
            <p:nvPr/>
          </p:nvGrpSpPr>
          <p:grpSpPr>
            <a:xfrm>
              <a:off x="365637" y="145472"/>
              <a:ext cx="261171" cy="242455"/>
              <a:chOff x="0" y="0"/>
              <a:chExt cx="261170" cy="242453"/>
            </a:xfrm>
          </p:grpSpPr>
          <p:sp>
            <p:nvSpPr>
              <p:cNvPr id="144" name="Oval 19"/>
              <p:cNvSpPr/>
              <p:nvPr/>
            </p:nvSpPr>
            <p:spPr>
              <a:xfrm>
                <a:off x="-1" y="0"/>
                <a:ext cx="261172" cy="242454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45" name="Line 20"/>
              <p:cNvSpPr/>
              <p:nvPr/>
            </p:nvSpPr>
            <p:spPr>
              <a:xfrm>
                <a:off x="52233" y="117186"/>
                <a:ext cx="156702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6" name="Line 21"/>
              <p:cNvSpPr/>
              <p:nvPr/>
            </p:nvSpPr>
            <p:spPr>
              <a:xfrm flipH="1">
                <a:off x="130584" y="48490"/>
                <a:ext cx="1" cy="145473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51" name="Group 22"/>
            <p:cNvGrpSpPr/>
            <p:nvPr/>
          </p:nvGrpSpPr>
          <p:grpSpPr>
            <a:xfrm>
              <a:off x="679040" y="145472"/>
              <a:ext cx="261171" cy="242455"/>
              <a:chOff x="0" y="0"/>
              <a:chExt cx="261170" cy="242453"/>
            </a:xfrm>
          </p:grpSpPr>
          <p:sp>
            <p:nvSpPr>
              <p:cNvPr id="148" name="Oval 23"/>
              <p:cNvSpPr/>
              <p:nvPr/>
            </p:nvSpPr>
            <p:spPr>
              <a:xfrm>
                <a:off x="-1" y="0"/>
                <a:ext cx="261172" cy="242454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49" name="Line 24"/>
              <p:cNvSpPr/>
              <p:nvPr/>
            </p:nvSpPr>
            <p:spPr>
              <a:xfrm>
                <a:off x="52233" y="117186"/>
                <a:ext cx="156702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0" name="Line 25"/>
              <p:cNvSpPr/>
              <p:nvPr/>
            </p:nvSpPr>
            <p:spPr>
              <a:xfrm flipH="1">
                <a:off x="130584" y="48490"/>
                <a:ext cx="1" cy="145473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55" name="Group 26"/>
            <p:cNvGrpSpPr/>
            <p:nvPr/>
          </p:nvGrpSpPr>
          <p:grpSpPr>
            <a:xfrm>
              <a:off x="992443" y="145472"/>
              <a:ext cx="261171" cy="242455"/>
              <a:chOff x="0" y="0"/>
              <a:chExt cx="261170" cy="242453"/>
            </a:xfrm>
          </p:grpSpPr>
          <p:sp>
            <p:nvSpPr>
              <p:cNvPr id="152" name="Oval 27"/>
              <p:cNvSpPr/>
              <p:nvPr/>
            </p:nvSpPr>
            <p:spPr>
              <a:xfrm>
                <a:off x="-1" y="0"/>
                <a:ext cx="261172" cy="242454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53" name="Line 28"/>
              <p:cNvSpPr/>
              <p:nvPr/>
            </p:nvSpPr>
            <p:spPr>
              <a:xfrm>
                <a:off x="52233" y="117186"/>
                <a:ext cx="156702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4" name="Line 29"/>
              <p:cNvSpPr/>
              <p:nvPr/>
            </p:nvSpPr>
            <p:spPr>
              <a:xfrm flipH="1">
                <a:off x="130584" y="48490"/>
                <a:ext cx="1" cy="145473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59" name="Group 30"/>
            <p:cNvGrpSpPr/>
            <p:nvPr/>
          </p:nvGrpSpPr>
          <p:grpSpPr>
            <a:xfrm>
              <a:off x="1305846" y="145472"/>
              <a:ext cx="261171" cy="242455"/>
              <a:chOff x="0" y="0"/>
              <a:chExt cx="261170" cy="242453"/>
            </a:xfrm>
          </p:grpSpPr>
          <p:sp>
            <p:nvSpPr>
              <p:cNvPr id="156" name="Oval 31"/>
              <p:cNvSpPr/>
              <p:nvPr/>
            </p:nvSpPr>
            <p:spPr>
              <a:xfrm>
                <a:off x="-1" y="0"/>
                <a:ext cx="261172" cy="242454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57" name="Line 32"/>
              <p:cNvSpPr/>
              <p:nvPr/>
            </p:nvSpPr>
            <p:spPr>
              <a:xfrm>
                <a:off x="52233" y="117186"/>
                <a:ext cx="156702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8" name="Line 33"/>
              <p:cNvSpPr/>
              <p:nvPr/>
            </p:nvSpPr>
            <p:spPr>
              <a:xfrm flipH="1">
                <a:off x="130584" y="48490"/>
                <a:ext cx="1" cy="145473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186" name="Group 34"/>
          <p:cNvGrpSpPr/>
          <p:nvPr/>
        </p:nvGrpSpPr>
        <p:grpSpPr>
          <a:xfrm>
            <a:off x="3581399" y="4495800"/>
            <a:ext cx="1828802" cy="533400"/>
            <a:chOff x="0" y="0"/>
            <a:chExt cx="1828800" cy="533400"/>
          </a:xfrm>
        </p:grpSpPr>
        <p:sp>
          <p:nvSpPr>
            <p:cNvPr id="161" name="Oval 35"/>
            <p:cNvSpPr/>
            <p:nvPr/>
          </p:nvSpPr>
          <p:spPr>
            <a:xfrm>
              <a:off x="-1" y="0"/>
              <a:ext cx="574767" cy="533400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2" name="Oval 36"/>
            <p:cNvSpPr/>
            <p:nvPr/>
          </p:nvSpPr>
          <p:spPr>
            <a:xfrm>
              <a:off x="365759" y="48490"/>
              <a:ext cx="470263" cy="436419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3" name="Oval 37"/>
            <p:cNvSpPr/>
            <p:nvPr/>
          </p:nvSpPr>
          <p:spPr>
            <a:xfrm>
              <a:off x="731519" y="96981"/>
              <a:ext cx="365761" cy="339437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4" name="Oval 38"/>
            <p:cNvSpPr/>
            <p:nvPr/>
          </p:nvSpPr>
          <p:spPr>
            <a:xfrm>
              <a:off x="992777" y="48490"/>
              <a:ext cx="470263" cy="436419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5" name="Oval 39"/>
            <p:cNvSpPr/>
            <p:nvPr/>
          </p:nvSpPr>
          <p:spPr>
            <a:xfrm>
              <a:off x="1254034" y="0"/>
              <a:ext cx="574767" cy="533400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grpSp>
          <p:nvGrpSpPr>
            <p:cNvPr id="169" name="Group 40"/>
            <p:cNvGrpSpPr/>
            <p:nvPr/>
          </p:nvGrpSpPr>
          <p:grpSpPr>
            <a:xfrm>
              <a:off x="156754" y="145472"/>
              <a:ext cx="261259" cy="242455"/>
              <a:chOff x="0" y="0"/>
              <a:chExt cx="261258" cy="242453"/>
            </a:xfrm>
          </p:grpSpPr>
          <p:sp>
            <p:nvSpPr>
              <p:cNvPr id="166" name="Oval 41"/>
              <p:cNvSpPr/>
              <p:nvPr/>
            </p:nvSpPr>
            <p:spPr>
              <a:xfrm>
                <a:off x="-1" y="0"/>
                <a:ext cx="261260" cy="242454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67" name="Line 42"/>
              <p:cNvSpPr/>
              <p:nvPr/>
            </p:nvSpPr>
            <p:spPr>
              <a:xfrm>
                <a:off x="52251" y="117186"/>
                <a:ext cx="156755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8" name="Line 43"/>
              <p:cNvSpPr/>
              <p:nvPr/>
            </p:nvSpPr>
            <p:spPr>
              <a:xfrm flipH="1">
                <a:off x="130628" y="48490"/>
                <a:ext cx="1" cy="145473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73" name="Group 44"/>
            <p:cNvGrpSpPr/>
            <p:nvPr/>
          </p:nvGrpSpPr>
          <p:grpSpPr>
            <a:xfrm>
              <a:off x="470262" y="145472"/>
              <a:ext cx="261259" cy="242455"/>
              <a:chOff x="0" y="0"/>
              <a:chExt cx="261258" cy="242453"/>
            </a:xfrm>
          </p:grpSpPr>
          <p:sp>
            <p:nvSpPr>
              <p:cNvPr id="170" name="Oval 45"/>
              <p:cNvSpPr/>
              <p:nvPr/>
            </p:nvSpPr>
            <p:spPr>
              <a:xfrm>
                <a:off x="-1" y="0"/>
                <a:ext cx="261260" cy="242454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71" name="Line 46"/>
              <p:cNvSpPr/>
              <p:nvPr/>
            </p:nvSpPr>
            <p:spPr>
              <a:xfrm>
                <a:off x="52251" y="117186"/>
                <a:ext cx="156755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2" name="Line 47"/>
              <p:cNvSpPr/>
              <p:nvPr/>
            </p:nvSpPr>
            <p:spPr>
              <a:xfrm flipH="1">
                <a:off x="130628" y="48490"/>
                <a:ext cx="1" cy="145473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77" name="Group 48"/>
            <p:cNvGrpSpPr/>
            <p:nvPr/>
          </p:nvGrpSpPr>
          <p:grpSpPr>
            <a:xfrm>
              <a:off x="783771" y="145472"/>
              <a:ext cx="261259" cy="242455"/>
              <a:chOff x="0" y="0"/>
              <a:chExt cx="261258" cy="242453"/>
            </a:xfrm>
          </p:grpSpPr>
          <p:sp>
            <p:nvSpPr>
              <p:cNvPr id="174" name="Oval 49"/>
              <p:cNvSpPr/>
              <p:nvPr/>
            </p:nvSpPr>
            <p:spPr>
              <a:xfrm>
                <a:off x="-1" y="0"/>
                <a:ext cx="261260" cy="242454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75" name="Line 50"/>
              <p:cNvSpPr/>
              <p:nvPr/>
            </p:nvSpPr>
            <p:spPr>
              <a:xfrm>
                <a:off x="52251" y="117186"/>
                <a:ext cx="156755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6" name="Line 51"/>
              <p:cNvSpPr/>
              <p:nvPr/>
            </p:nvSpPr>
            <p:spPr>
              <a:xfrm flipH="1">
                <a:off x="130628" y="48490"/>
                <a:ext cx="1" cy="145473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81" name="Group 52"/>
            <p:cNvGrpSpPr/>
            <p:nvPr/>
          </p:nvGrpSpPr>
          <p:grpSpPr>
            <a:xfrm>
              <a:off x="1097280" y="145472"/>
              <a:ext cx="261259" cy="242455"/>
              <a:chOff x="0" y="0"/>
              <a:chExt cx="261258" cy="242453"/>
            </a:xfrm>
          </p:grpSpPr>
          <p:sp>
            <p:nvSpPr>
              <p:cNvPr id="178" name="Oval 53"/>
              <p:cNvSpPr/>
              <p:nvPr/>
            </p:nvSpPr>
            <p:spPr>
              <a:xfrm>
                <a:off x="-1" y="0"/>
                <a:ext cx="261260" cy="242454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79" name="Line 54"/>
              <p:cNvSpPr/>
              <p:nvPr/>
            </p:nvSpPr>
            <p:spPr>
              <a:xfrm>
                <a:off x="52251" y="117186"/>
                <a:ext cx="156755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0" name="Line 55"/>
              <p:cNvSpPr/>
              <p:nvPr/>
            </p:nvSpPr>
            <p:spPr>
              <a:xfrm flipH="1">
                <a:off x="130628" y="48490"/>
                <a:ext cx="1" cy="145473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85" name="Group 56"/>
            <p:cNvGrpSpPr/>
            <p:nvPr/>
          </p:nvGrpSpPr>
          <p:grpSpPr>
            <a:xfrm>
              <a:off x="1410788" y="145472"/>
              <a:ext cx="261259" cy="242455"/>
              <a:chOff x="0" y="0"/>
              <a:chExt cx="261258" cy="242453"/>
            </a:xfrm>
          </p:grpSpPr>
          <p:sp>
            <p:nvSpPr>
              <p:cNvPr id="182" name="Oval 57"/>
              <p:cNvSpPr/>
              <p:nvPr/>
            </p:nvSpPr>
            <p:spPr>
              <a:xfrm>
                <a:off x="-1" y="0"/>
                <a:ext cx="261260" cy="242454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83" name="Line 58"/>
              <p:cNvSpPr/>
              <p:nvPr/>
            </p:nvSpPr>
            <p:spPr>
              <a:xfrm>
                <a:off x="52251" y="117186"/>
                <a:ext cx="156755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4" name="Line 59"/>
              <p:cNvSpPr/>
              <p:nvPr/>
            </p:nvSpPr>
            <p:spPr>
              <a:xfrm flipH="1">
                <a:off x="130628" y="48490"/>
                <a:ext cx="1" cy="145473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sp>
        <p:nvSpPr>
          <p:cNvPr id="187" name="Line 60"/>
          <p:cNvSpPr/>
          <p:nvPr/>
        </p:nvSpPr>
        <p:spPr>
          <a:xfrm>
            <a:off x="5715000" y="4419600"/>
            <a:ext cx="381001" cy="0"/>
          </a:xfrm>
          <a:prstGeom prst="line">
            <a:avLst/>
          </a:prstGeom>
          <a:ln w="5715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" name="Line 62"/>
          <p:cNvSpPr/>
          <p:nvPr/>
        </p:nvSpPr>
        <p:spPr>
          <a:xfrm>
            <a:off x="5715000" y="4572000"/>
            <a:ext cx="381001" cy="0"/>
          </a:xfrm>
          <a:prstGeom prst="line">
            <a:avLst/>
          </a:prstGeom>
          <a:ln w="5715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14" name="Group 104"/>
          <p:cNvGrpSpPr/>
          <p:nvPr/>
        </p:nvGrpSpPr>
        <p:grpSpPr>
          <a:xfrm>
            <a:off x="685799" y="4038600"/>
            <a:ext cx="1725614" cy="457200"/>
            <a:chOff x="0" y="0"/>
            <a:chExt cx="1725612" cy="457200"/>
          </a:xfrm>
        </p:grpSpPr>
        <p:sp>
          <p:nvSpPr>
            <p:cNvPr id="189" name="Oval 67"/>
            <p:cNvSpPr/>
            <p:nvPr/>
          </p:nvSpPr>
          <p:spPr>
            <a:xfrm>
              <a:off x="1255712" y="0"/>
              <a:ext cx="469901" cy="457200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90" name="Oval 68"/>
            <p:cNvSpPr/>
            <p:nvPr/>
          </p:nvSpPr>
          <p:spPr>
            <a:xfrm>
              <a:off x="941387" y="0"/>
              <a:ext cx="469901" cy="457200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91" name="Oval 69"/>
            <p:cNvSpPr/>
            <p:nvPr/>
          </p:nvSpPr>
          <p:spPr>
            <a:xfrm>
              <a:off x="627062" y="0"/>
              <a:ext cx="471489" cy="457200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92" name="Oval 70"/>
            <p:cNvSpPr/>
            <p:nvPr/>
          </p:nvSpPr>
          <p:spPr>
            <a:xfrm>
              <a:off x="314325" y="0"/>
              <a:ext cx="469901" cy="457200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93" name="Oval 71"/>
            <p:cNvSpPr/>
            <p:nvPr/>
          </p:nvSpPr>
          <p:spPr>
            <a:xfrm>
              <a:off x="-1" y="0"/>
              <a:ext cx="469901" cy="457200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grpSp>
          <p:nvGrpSpPr>
            <p:cNvPr id="197" name="Group 72"/>
            <p:cNvGrpSpPr/>
            <p:nvPr/>
          </p:nvGrpSpPr>
          <p:grpSpPr>
            <a:xfrm>
              <a:off x="104775" y="101600"/>
              <a:ext cx="261939" cy="254000"/>
              <a:chOff x="0" y="0"/>
              <a:chExt cx="261938" cy="254000"/>
            </a:xfrm>
          </p:grpSpPr>
          <p:sp>
            <p:nvSpPr>
              <p:cNvPr id="194" name="Oval 73"/>
              <p:cNvSpPr/>
              <p:nvPr/>
            </p:nvSpPr>
            <p:spPr>
              <a:xfrm>
                <a:off x="-1" y="0"/>
                <a:ext cx="261940" cy="254000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95" name="Line 74"/>
              <p:cNvSpPr/>
              <p:nvPr/>
            </p:nvSpPr>
            <p:spPr>
              <a:xfrm>
                <a:off x="52387" y="122766"/>
                <a:ext cx="157163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6" name="Line 75"/>
              <p:cNvSpPr/>
              <p:nvPr/>
            </p:nvSpPr>
            <p:spPr>
              <a:xfrm flipH="1">
                <a:off x="130968" y="50800"/>
                <a:ext cx="1" cy="15240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01" name="Group 76"/>
            <p:cNvGrpSpPr/>
            <p:nvPr/>
          </p:nvGrpSpPr>
          <p:grpSpPr>
            <a:xfrm>
              <a:off x="419100" y="101600"/>
              <a:ext cx="260351" cy="254000"/>
              <a:chOff x="0" y="0"/>
              <a:chExt cx="260350" cy="254000"/>
            </a:xfrm>
          </p:grpSpPr>
          <p:sp>
            <p:nvSpPr>
              <p:cNvPr id="198" name="Oval 77"/>
              <p:cNvSpPr/>
              <p:nvPr/>
            </p:nvSpPr>
            <p:spPr>
              <a:xfrm>
                <a:off x="-1" y="0"/>
                <a:ext cx="260351" cy="254000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99" name="Line 78"/>
              <p:cNvSpPr/>
              <p:nvPr/>
            </p:nvSpPr>
            <p:spPr>
              <a:xfrm>
                <a:off x="52070" y="122766"/>
                <a:ext cx="156211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0" name="Line 79"/>
              <p:cNvSpPr/>
              <p:nvPr/>
            </p:nvSpPr>
            <p:spPr>
              <a:xfrm flipH="1">
                <a:off x="130175" y="50800"/>
                <a:ext cx="1" cy="15240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05" name="Group 80"/>
            <p:cNvGrpSpPr/>
            <p:nvPr/>
          </p:nvGrpSpPr>
          <p:grpSpPr>
            <a:xfrm>
              <a:off x="731837" y="101600"/>
              <a:ext cx="261939" cy="254000"/>
              <a:chOff x="0" y="0"/>
              <a:chExt cx="261938" cy="254000"/>
            </a:xfrm>
          </p:grpSpPr>
          <p:sp>
            <p:nvSpPr>
              <p:cNvPr id="202" name="Oval 81"/>
              <p:cNvSpPr/>
              <p:nvPr/>
            </p:nvSpPr>
            <p:spPr>
              <a:xfrm>
                <a:off x="-1" y="0"/>
                <a:ext cx="261940" cy="254000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03" name="Line 82"/>
              <p:cNvSpPr/>
              <p:nvPr/>
            </p:nvSpPr>
            <p:spPr>
              <a:xfrm>
                <a:off x="52387" y="122766"/>
                <a:ext cx="157163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4" name="Line 83"/>
              <p:cNvSpPr/>
              <p:nvPr/>
            </p:nvSpPr>
            <p:spPr>
              <a:xfrm flipH="1">
                <a:off x="130968" y="50800"/>
                <a:ext cx="1" cy="15240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09" name="Group 84"/>
            <p:cNvGrpSpPr/>
            <p:nvPr/>
          </p:nvGrpSpPr>
          <p:grpSpPr>
            <a:xfrm>
              <a:off x="1046162" y="101600"/>
              <a:ext cx="261939" cy="254000"/>
              <a:chOff x="0" y="0"/>
              <a:chExt cx="261938" cy="254000"/>
            </a:xfrm>
          </p:grpSpPr>
          <p:sp>
            <p:nvSpPr>
              <p:cNvPr id="206" name="Oval 85"/>
              <p:cNvSpPr/>
              <p:nvPr/>
            </p:nvSpPr>
            <p:spPr>
              <a:xfrm>
                <a:off x="-1" y="0"/>
                <a:ext cx="261940" cy="254000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07" name="Line 86"/>
              <p:cNvSpPr/>
              <p:nvPr/>
            </p:nvSpPr>
            <p:spPr>
              <a:xfrm>
                <a:off x="52387" y="122766"/>
                <a:ext cx="157163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8" name="Line 87"/>
              <p:cNvSpPr/>
              <p:nvPr/>
            </p:nvSpPr>
            <p:spPr>
              <a:xfrm flipH="1">
                <a:off x="130968" y="50800"/>
                <a:ext cx="1" cy="15240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13" name="Group 88"/>
            <p:cNvGrpSpPr/>
            <p:nvPr/>
          </p:nvGrpSpPr>
          <p:grpSpPr>
            <a:xfrm>
              <a:off x="1358900" y="101600"/>
              <a:ext cx="261939" cy="254000"/>
              <a:chOff x="0" y="0"/>
              <a:chExt cx="261938" cy="254000"/>
            </a:xfrm>
          </p:grpSpPr>
          <p:sp>
            <p:nvSpPr>
              <p:cNvPr id="210" name="Oval 89"/>
              <p:cNvSpPr/>
              <p:nvPr/>
            </p:nvSpPr>
            <p:spPr>
              <a:xfrm>
                <a:off x="-1" y="0"/>
                <a:ext cx="261940" cy="254000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11" name="Line 90"/>
              <p:cNvSpPr/>
              <p:nvPr/>
            </p:nvSpPr>
            <p:spPr>
              <a:xfrm>
                <a:off x="52387" y="122766"/>
                <a:ext cx="157163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2" name="Line 91"/>
              <p:cNvSpPr/>
              <p:nvPr/>
            </p:nvSpPr>
            <p:spPr>
              <a:xfrm flipH="1">
                <a:off x="130968" y="50800"/>
                <a:ext cx="1" cy="15240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240" name="Group 105"/>
          <p:cNvGrpSpPr/>
          <p:nvPr/>
        </p:nvGrpSpPr>
        <p:grpSpPr>
          <a:xfrm>
            <a:off x="685799" y="4572000"/>
            <a:ext cx="1725614" cy="457200"/>
            <a:chOff x="0" y="0"/>
            <a:chExt cx="1725612" cy="457200"/>
          </a:xfrm>
        </p:grpSpPr>
        <p:sp>
          <p:nvSpPr>
            <p:cNvPr id="215" name="Oval 106"/>
            <p:cNvSpPr/>
            <p:nvPr/>
          </p:nvSpPr>
          <p:spPr>
            <a:xfrm>
              <a:off x="1255712" y="0"/>
              <a:ext cx="469901" cy="457200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216" name="Oval 107"/>
            <p:cNvSpPr/>
            <p:nvPr/>
          </p:nvSpPr>
          <p:spPr>
            <a:xfrm>
              <a:off x="941387" y="0"/>
              <a:ext cx="469901" cy="457200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217" name="Oval 108"/>
            <p:cNvSpPr/>
            <p:nvPr/>
          </p:nvSpPr>
          <p:spPr>
            <a:xfrm>
              <a:off x="627062" y="0"/>
              <a:ext cx="471489" cy="457200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218" name="Oval 109"/>
            <p:cNvSpPr/>
            <p:nvPr/>
          </p:nvSpPr>
          <p:spPr>
            <a:xfrm>
              <a:off x="314325" y="0"/>
              <a:ext cx="469901" cy="457200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219" name="Oval 110"/>
            <p:cNvSpPr/>
            <p:nvPr/>
          </p:nvSpPr>
          <p:spPr>
            <a:xfrm>
              <a:off x="-1" y="0"/>
              <a:ext cx="469901" cy="457200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grpSp>
          <p:nvGrpSpPr>
            <p:cNvPr id="223" name="Group 111"/>
            <p:cNvGrpSpPr/>
            <p:nvPr/>
          </p:nvGrpSpPr>
          <p:grpSpPr>
            <a:xfrm>
              <a:off x="104775" y="101600"/>
              <a:ext cx="261939" cy="254000"/>
              <a:chOff x="0" y="0"/>
              <a:chExt cx="261938" cy="254000"/>
            </a:xfrm>
          </p:grpSpPr>
          <p:sp>
            <p:nvSpPr>
              <p:cNvPr id="220" name="Oval 112"/>
              <p:cNvSpPr/>
              <p:nvPr/>
            </p:nvSpPr>
            <p:spPr>
              <a:xfrm>
                <a:off x="-1" y="0"/>
                <a:ext cx="261940" cy="254000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21" name="Line 113"/>
              <p:cNvSpPr/>
              <p:nvPr/>
            </p:nvSpPr>
            <p:spPr>
              <a:xfrm>
                <a:off x="52387" y="122766"/>
                <a:ext cx="157163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2" name="Line 114"/>
              <p:cNvSpPr/>
              <p:nvPr/>
            </p:nvSpPr>
            <p:spPr>
              <a:xfrm flipH="1">
                <a:off x="130968" y="50800"/>
                <a:ext cx="1" cy="15240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27" name="Group 115"/>
            <p:cNvGrpSpPr/>
            <p:nvPr/>
          </p:nvGrpSpPr>
          <p:grpSpPr>
            <a:xfrm>
              <a:off x="419100" y="101600"/>
              <a:ext cx="260351" cy="254000"/>
              <a:chOff x="0" y="0"/>
              <a:chExt cx="260350" cy="254000"/>
            </a:xfrm>
          </p:grpSpPr>
          <p:sp>
            <p:nvSpPr>
              <p:cNvPr id="224" name="Oval 116"/>
              <p:cNvSpPr/>
              <p:nvPr/>
            </p:nvSpPr>
            <p:spPr>
              <a:xfrm>
                <a:off x="-1" y="0"/>
                <a:ext cx="260351" cy="254000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25" name="Line 117"/>
              <p:cNvSpPr/>
              <p:nvPr/>
            </p:nvSpPr>
            <p:spPr>
              <a:xfrm>
                <a:off x="52070" y="122766"/>
                <a:ext cx="156211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6" name="Line 118"/>
              <p:cNvSpPr/>
              <p:nvPr/>
            </p:nvSpPr>
            <p:spPr>
              <a:xfrm flipH="1">
                <a:off x="130175" y="50800"/>
                <a:ext cx="1" cy="15240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31" name="Group 119"/>
            <p:cNvGrpSpPr/>
            <p:nvPr/>
          </p:nvGrpSpPr>
          <p:grpSpPr>
            <a:xfrm>
              <a:off x="731837" y="101600"/>
              <a:ext cx="261939" cy="254000"/>
              <a:chOff x="0" y="0"/>
              <a:chExt cx="261938" cy="254000"/>
            </a:xfrm>
          </p:grpSpPr>
          <p:sp>
            <p:nvSpPr>
              <p:cNvPr id="228" name="Oval 120"/>
              <p:cNvSpPr/>
              <p:nvPr/>
            </p:nvSpPr>
            <p:spPr>
              <a:xfrm>
                <a:off x="-1" y="0"/>
                <a:ext cx="261940" cy="254000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29" name="Line 121"/>
              <p:cNvSpPr/>
              <p:nvPr/>
            </p:nvSpPr>
            <p:spPr>
              <a:xfrm>
                <a:off x="52387" y="122766"/>
                <a:ext cx="157163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0" name="Line 122"/>
              <p:cNvSpPr/>
              <p:nvPr/>
            </p:nvSpPr>
            <p:spPr>
              <a:xfrm flipH="1">
                <a:off x="130968" y="50800"/>
                <a:ext cx="1" cy="15240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35" name="Group 123"/>
            <p:cNvGrpSpPr/>
            <p:nvPr/>
          </p:nvGrpSpPr>
          <p:grpSpPr>
            <a:xfrm>
              <a:off x="1046162" y="101600"/>
              <a:ext cx="261939" cy="254000"/>
              <a:chOff x="0" y="0"/>
              <a:chExt cx="261938" cy="254000"/>
            </a:xfrm>
          </p:grpSpPr>
          <p:sp>
            <p:nvSpPr>
              <p:cNvPr id="232" name="Oval 124"/>
              <p:cNvSpPr/>
              <p:nvPr/>
            </p:nvSpPr>
            <p:spPr>
              <a:xfrm>
                <a:off x="-1" y="0"/>
                <a:ext cx="261940" cy="254000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33" name="Line 125"/>
              <p:cNvSpPr/>
              <p:nvPr/>
            </p:nvSpPr>
            <p:spPr>
              <a:xfrm>
                <a:off x="52387" y="122766"/>
                <a:ext cx="157163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4" name="Line 126"/>
              <p:cNvSpPr/>
              <p:nvPr/>
            </p:nvSpPr>
            <p:spPr>
              <a:xfrm flipH="1">
                <a:off x="130968" y="50800"/>
                <a:ext cx="1" cy="15240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39" name="Group 127"/>
            <p:cNvGrpSpPr/>
            <p:nvPr/>
          </p:nvGrpSpPr>
          <p:grpSpPr>
            <a:xfrm>
              <a:off x="1358900" y="101600"/>
              <a:ext cx="261939" cy="254000"/>
              <a:chOff x="0" y="0"/>
              <a:chExt cx="261938" cy="254000"/>
            </a:xfrm>
          </p:grpSpPr>
          <p:sp>
            <p:nvSpPr>
              <p:cNvPr id="236" name="Oval 128"/>
              <p:cNvSpPr/>
              <p:nvPr/>
            </p:nvSpPr>
            <p:spPr>
              <a:xfrm>
                <a:off x="-1" y="0"/>
                <a:ext cx="261940" cy="254000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37" name="Line 129"/>
              <p:cNvSpPr/>
              <p:nvPr/>
            </p:nvSpPr>
            <p:spPr>
              <a:xfrm>
                <a:off x="52387" y="122766"/>
                <a:ext cx="157163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8" name="Line 130"/>
              <p:cNvSpPr/>
              <p:nvPr/>
            </p:nvSpPr>
            <p:spPr>
              <a:xfrm flipH="1">
                <a:off x="130968" y="50800"/>
                <a:ext cx="1" cy="15240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255" name="Group 151"/>
          <p:cNvGrpSpPr/>
          <p:nvPr/>
        </p:nvGrpSpPr>
        <p:grpSpPr>
          <a:xfrm>
            <a:off x="6654800" y="3962400"/>
            <a:ext cx="1676400" cy="1104900"/>
            <a:chOff x="0" y="0"/>
            <a:chExt cx="1676400" cy="1104900"/>
          </a:xfrm>
        </p:grpSpPr>
        <p:sp>
          <p:nvSpPr>
            <p:cNvPr id="241" name="Rectangle 5"/>
            <p:cNvSpPr/>
            <p:nvPr/>
          </p:nvSpPr>
          <p:spPr>
            <a:xfrm>
              <a:off x="0" y="0"/>
              <a:ext cx="1676400" cy="381000"/>
            </a:xfrm>
            <a:prstGeom prst="rect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242" name="Rectangle 6"/>
            <p:cNvSpPr/>
            <p:nvPr/>
          </p:nvSpPr>
          <p:spPr>
            <a:xfrm>
              <a:off x="0" y="698500"/>
              <a:ext cx="1676400" cy="406400"/>
            </a:xfrm>
            <a:prstGeom prst="rect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grpSp>
          <p:nvGrpSpPr>
            <p:cNvPr id="245" name="Group 139"/>
            <p:cNvGrpSpPr/>
            <p:nvPr/>
          </p:nvGrpSpPr>
          <p:grpSpPr>
            <a:xfrm>
              <a:off x="1346200" y="76200"/>
              <a:ext cx="228601" cy="228601"/>
              <a:chOff x="0" y="0"/>
              <a:chExt cx="228600" cy="228600"/>
            </a:xfrm>
          </p:grpSpPr>
          <p:sp>
            <p:nvSpPr>
              <p:cNvPr id="243" name="Line 140"/>
              <p:cNvSpPr/>
              <p:nvPr/>
            </p:nvSpPr>
            <p:spPr>
              <a:xfrm>
                <a:off x="0" y="114300"/>
                <a:ext cx="228601" cy="0"/>
              </a:xfrm>
              <a:prstGeom prst="line">
                <a:avLst/>
              </a:prstGeom>
              <a:noFill/>
              <a:ln w="381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4" name="Line 141"/>
              <p:cNvSpPr/>
              <p:nvPr/>
            </p:nvSpPr>
            <p:spPr>
              <a:xfrm flipH="1">
                <a:off x="114299" y="0"/>
                <a:ext cx="1" cy="228601"/>
              </a:xfrm>
              <a:prstGeom prst="line">
                <a:avLst/>
              </a:prstGeom>
              <a:noFill/>
              <a:ln w="381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246" name="Line 142"/>
            <p:cNvSpPr/>
            <p:nvPr/>
          </p:nvSpPr>
          <p:spPr>
            <a:xfrm>
              <a:off x="736600" y="190500"/>
              <a:ext cx="228601" cy="0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249" name="Group 143"/>
            <p:cNvGrpSpPr/>
            <p:nvPr/>
          </p:nvGrpSpPr>
          <p:grpSpPr>
            <a:xfrm>
              <a:off x="127000" y="76200"/>
              <a:ext cx="228601" cy="228601"/>
              <a:chOff x="0" y="0"/>
              <a:chExt cx="228600" cy="228600"/>
            </a:xfrm>
          </p:grpSpPr>
          <p:sp>
            <p:nvSpPr>
              <p:cNvPr id="247" name="Line 144"/>
              <p:cNvSpPr/>
              <p:nvPr/>
            </p:nvSpPr>
            <p:spPr>
              <a:xfrm>
                <a:off x="0" y="114300"/>
                <a:ext cx="228601" cy="0"/>
              </a:xfrm>
              <a:prstGeom prst="line">
                <a:avLst/>
              </a:prstGeom>
              <a:noFill/>
              <a:ln w="381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8" name="Line 145"/>
              <p:cNvSpPr/>
              <p:nvPr/>
            </p:nvSpPr>
            <p:spPr>
              <a:xfrm flipH="1">
                <a:off x="114299" y="0"/>
                <a:ext cx="1" cy="228601"/>
              </a:xfrm>
              <a:prstGeom prst="line">
                <a:avLst/>
              </a:prstGeom>
              <a:noFill/>
              <a:ln w="381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52" name="Group 146"/>
            <p:cNvGrpSpPr/>
            <p:nvPr/>
          </p:nvGrpSpPr>
          <p:grpSpPr>
            <a:xfrm>
              <a:off x="774700" y="787400"/>
              <a:ext cx="228601" cy="228601"/>
              <a:chOff x="0" y="0"/>
              <a:chExt cx="228600" cy="228600"/>
            </a:xfrm>
          </p:grpSpPr>
          <p:sp>
            <p:nvSpPr>
              <p:cNvPr id="250" name="Line 147"/>
              <p:cNvSpPr/>
              <p:nvPr/>
            </p:nvSpPr>
            <p:spPr>
              <a:xfrm>
                <a:off x="0" y="114300"/>
                <a:ext cx="228601" cy="0"/>
              </a:xfrm>
              <a:prstGeom prst="line">
                <a:avLst/>
              </a:prstGeom>
              <a:noFill/>
              <a:ln w="381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51" name="Line 148"/>
              <p:cNvSpPr/>
              <p:nvPr/>
            </p:nvSpPr>
            <p:spPr>
              <a:xfrm flipH="1">
                <a:off x="114299" y="0"/>
                <a:ext cx="1" cy="228601"/>
              </a:xfrm>
              <a:prstGeom prst="line">
                <a:avLst/>
              </a:prstGeom>
              <a:noFill/>
              <a:ln w="381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253" name="Line 149"/>
            <p:cNvSpPr/>
            <p:nvPr/>
          </p:nvSpPr>
          <p:spPr>
            <a:xfrm>
              <a:off x="165100" y="901700"/>
              <a:ext cx="228601" cy="0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4" name="Line 150"/>
            <p:cNvSpPr/>
            <p:nvPr/>
          </p:nvSpPr>
          <p:spPr>
            <a:xfrm>
              <a:off x="1231900" y="901700"/>
              <a:ext cx="228601" cy="0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Footer Placeholder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69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This is a Beanstalk:</a:t>
            </a:r>
          </a:p>
        </p:txBody>
      </p:sp>
      <p:pic>
        <p:nvPicPr>
          <p:cNvPr id="1697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685800"/>
            <a:ext cx="8153400" cy="4937125"/>
          </a:xfrm>
          <a:prstGeom prst="rect">
            <a:avLst/>
          </a:prstGeom>
          <a:ln w="12700">
            <a:miter lim="400000"/>
          </a:ln>
        </p:spPr>
      </p:pic>
      <p:sp>
        <p:nvSpPr>
          <p:cNvPr id="1698" name="Rectangle 6"/>
          <p:cNvSpPr txBox="1">
            <a:spLocks noGrp="1"/>
          </p:cNvSpPr>
          <p:nvPr>
            <p:ph type="body" sz="quarter" idx="1"/>
          </p:nvPr>
        </p:nvSpPr>
        <p:spPr>
          <a:xfrm>
            <a:off x="381000" y="5791200"/>
            <a:ext cx="8534400" cy="4572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Also known as a “Skyhook” or as a “Space Elevator”</a:t>
            </a:r>
          </a:p>
        </p:txBody>
      </p:sp>
      <p:sp>
        <p:nvSpPr>
          <p:cNvPr id="1699" name="Text Box 7"/>
          <p:cNvSpPr txBox="1"/>
          <p:nvPr/>
        </p:nvSpPr>
        <p:spPr>
          <a:xfrm>
            <a:off x="533400" y="5333999"/>
            <a:ext cx="5181600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700"/>
              </a:spcBef>
              <a:defRPr sz="1200" b="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Google images: http://www.blog.speculist.com/archives/2004_12.html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702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It’s actually an old idea . . . But with a BIG problem</a:t>
            </a:r>
          </a:p>
        </p:txBody>
      </p:sp>
      <p:sp>
        <p:nvSpPr>
          <p:cNvPr id="1703" name="Rectangle 3"/>
          <p:cNvSpPr txBox="1">
            <a:spLocks noGrp="1"/>
          </p:cNvSpPr>
          <p:nvPr>
            <p:ph type="body" idx="1"/>
          </p:nvPr>
        </p:nvSpPr>
        <p:spPr>
          <a:xfrm>
            <a:off x="266700" y="838200"/>
            <a:ext cx="8763000" cy="5812197"/>
          </a:xfrm>
          <a:prstGeom prst="rect">
            <a:avLst/>
          </a:prstGeom>
        </p:spPr>
        <p:txBody>
          <a:bodyPr/>
          <a:lstStyle/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It was proposed by Russian scientist Konstantin Tsiolkovsky, in 1895</a:t>
            </a:r>
          </a:p>
          <a:p>
            <a:pPr defTabSz="457200"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			Satellite’s orbit = balance between centrifugal force &amp; gravitational force</a:t>
            </a:r>
          </a:p>
          <a:p>
            <a:pPr defTabSz="457200"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			Higher it goes, weaker the gravity, slower the orbit required</a:t>
            </a:r>
          </a:p>
          <a:p>
            <a:pPr defTabSz="457200"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			Near-earth orbit (R ~ 6,500 km) ~ 90 minutes</a:t>
            </a:r>
          </a:p>
          <a:p>
            <a:pPr defTabSz="457200"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			Moon orbit (R ~ 385,000 km) ~ 30 days</a:t>
            </a:r>
          </a:p>
          <a:p>
            <a:pPr defTabSz="457200"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spcBef>
                <a:spcPts val="300"/>
              </a:spcBef>
              <a:defRPr sz="16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35,786 km orbit = one day</a:t>
            </a:r>
            <a:r>
              <a:rPr>
                <a:solidFill>
                  <a:srgbClr val="FFFFFF"/>
                </a:solidFill>
              </a:rPr>
              <a:t> → Over equator, stays above fixed point = “Geosynchronous Orbit”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Tsiolkovsky:  Satellite is happy, earth is happy, tie together with rope + elevator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Problem: </a:t>
            </a:r>
            <a:r>
              <a:rPr>
                <a:solidFill>
                  <a:srgbClr val="FFCC00"/>
                </a:solidFill>
              </a:rPr>
              <a:t>Rope is not happy,</a:t>
            </a:r>
            <a:r>
              <a:t> all but top of it is moving too low and slow to orbit</a:t>
            </a:r>
          </a:p>
          <a:p>
            <a:pPr defTabSz="457200"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Load on rope =&gt; Good fraction of its own 35,000 km length =&gt; SNAP!</a:t>
            </a:r>
          </a:p>
          <a:p>
            <a:pPr defTabSz="457200"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 defTabSz="457200">
              <a:defRPr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So you'll need incredibly LIGHT yet STRONG rope!!!</a:t>
            </a:r>
          </a:p>
        </p:txBody>
      </p:sp>
      <p:grpSp>
        <p:nvGrpSpPr>
          <p:cNvPr id="1709" name="Group 5"/>
          <p:cNvGrpSpPr/>
          <p:nvPr/>
        </p:nvGrpSpPr>
        <p:grpSpPr>
          <a:xfrm>
            <a:off x="304800" y="1447800"/>
            <a:ext cx="1676401" cy="1371600"/>
            <a:chOff x="0" y="0"/>
            <a:chExt cx="1676400" cy="1371600"/>
          </a:xfrm>
        </p:grpSpPr>
        <p:sp>
          <p:nvSpPr>
            <p:cNvPr id="1704" name="Oval 6"/>
            <p:cNvSpPr/>
            <p:nvPr/>
          </p:nvSpPr>
          <p:spPr>
            <a:xfrm>
              <a:off x="0" y="0"/>
              <a:ext cx="1371600" cy="1371600"/>
            </a:xfrm>
            <a:prstGeom prst="ellipse">
              <a:avLst/>
            </a:prstGeom>
            <a:noFill/>
            <a:ln w="381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705" name="Oval 7"/>
            <p:cNvSpPr/>
            <p:nvPr/>
          </p:nvSpPr>
          <p:spPr>
            <a:xfrm>
              <a:off x="609600" y="603250"/>
              <a:ext cx="228600" cy="234950"/>
            </a:xfrm>
            <a:prstGeom prst="ellipse">
              <a:avLst/>
            </a:prstGeom>
            <a:solidFill>
              <a:srgbClr val="00FFFF"/>
            </a:solidFill>
            <a:ln w="12700" cap="flat">
              <a:solidFill>
                <a:srgbClr val="00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0"/>
                </a:spcBef>
                <a:defRPr sz="1800" b="0">
                  <a:solidFill>
                    <a:srgbClr val="FFCC00"/>
                  </a:solidFill>
                </a:defRPr>
              </a:pPr>
              <a:endParaRPr/>
            </a:p>
          </p:txBody>
        </p:sp>
        <p:sp>
          <p:nvSpPr>
            <p:cNvPr id="1706" name="Oval 8"/>
            <p:cNvSpPr/>
            <p:nvPr/>
          </p:nvSpPr>
          <p:spPr>
            <a:xfrm>
              <a:off x="1295400" y="609600"/>
              <a:ext cx="152400" cy="152400"/>
            </a:xfrm>
            <a:prstGeom prst="ellipse">
              <a:avLst/>
            </a:prstGeom>
            <a:solidFill>
              <a:srgbClr val="00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707" name="Line 9"/>
            <p:cNvSpPr/>
            <p:nvPr/>
          </p:nvSpPr>
          <p:spPr>
            <a:xfrm>
              <a:off x="1447800" y="685800"/>
              <a:ext cx="228601" cy="0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08" name="Line 10"/>
            <p:cNvSpPr/>
            <p:nvPr/>
          </p:nvSpPr>
          <p:spPr>
            <a:xfrm flipH="1">
              <a:off x="1066799" y="685800"/>
              <a:ext cx="228601" cy="0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712" name="Rectangle 2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534400" cy="457200"/>
          </a:xfrm>
          <a:prstGeom prst="rect">
            <a:avLst/>
          </a:prstGeom>
        </p:spPr>
        <p:txBody>
          <a:bodyPr/>
          <a:lstStyle/>
          <a:p>
            <a:r>
              <a:t>Analysis by U. Washington Physics Prof. John G. Cramer:</a:t>
            </a:r>
            <a:r>
              <a:rPr sz="2400"/>
              <a:t> </a:t>
            </a:r>
          </a:p>
        </p:txBody>
      </p:sp>
      <p:sp>
        <p:nvSpPr>
          <p:cNvPr id="1713" name="Rectangle 3"/>
          <p:cNvSpPr txBox="1">
            <a:spLocks noGrp="1"/>
          </p:cNvSpPr>
          <p:nvPr>
            <p:ph type="body" idx="1"/>
          </p:nvPr>
        </p:nvSpPr>
        <p:spPr>
          <a:xfrm>
            <a:off x="76200" y="685799"/>
            <a:ext cx="8915400" cy="6216875"/>
          </a:xfrm>
          <a:prstGeom prst="rect">
            <a:avLst/>
          </a:prstGeom>
        </p:spPr>
        <p:txBody>
          <a:bodyPr/>
          <a:lstStyle/>
          <a:p>
            <a:pPr algn="ctr" defTabSz="457200">
              <a:spcBef>
                <a:spcPts val="200"/>
              </a:spcBef>
              <a:defRPr sz="1000">
                <a:latin typeface="+mn-lt"/>
                <a:ea typeface="+mn-ea"/>
                <a:cs typeface="+mn-cs"/>
                <a:sym typeface="Arial"/>
              </a:defRPr>
            </a:pPr>
            <a:r>
              <a:t>In his December 2001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Alternate View </a:t>
            </a:r>
            <a:r>
              <a:t>column in Analog Magazine (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3"/>
              </a:rPr>
              <a:t>link to cached copy</a:t>
            </a:r>
            <a:r>
              <a:t>)</a:t>
            </a:r>
          </a:p>
          <a:p>
            <a:pPr defTabSz="457200"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spcBef>
                <a:spcPts val="300"/>
              </a:spcBef>
              <a:tabLst>
                <a:tab pos="457200" algn="l"/>
                <a:tab pos="914400" algn="l"/>
                <a:tab pos="13716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Tension at top of rope = 92 Giga Pascals = 13.3 MILLION pounds per square inch!</a:t>
            </a:r>
          </a:p>
          <a:p>
            <a:pPr defTabSz="457200">
              <a:tabLst>
                <a:tab pos="457200" algn="l"/>
                <a:tab pos="914400" algn="l"/>
                <a:tab pos="13716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tabLst>
                <a:tab pos="457200" algn="l"/>
                <a:tab pos="914400" algn="l"/>
                <a:tab pos="13716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spcBef>
                <a:spcPts val="300"/>
              </a:spcBef>
              <a:tabLst>
                <a:tab pos="457200" algn="l"/>
                <a:tab pos="914400" algn="l"/>
                <a:tab pos="13716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But he also estimates that: </a:t>
            </a:r>
            <a:r>
              <a:rPr>
                <a:solidFill>
                  <a:srgbClr val="FFCC00"/>
                </a:solidFill>
              </a:rPr>
              <a:t>Carbon nanotube (CNT) rope might attain strength 50% larger!</a:t>
            </a:r>
          </a:p>
          <a:p>
            <a:pPr defTabSz="457200">
              <a:tabLst>
                <a:tab pos="457200" algn="l"/>
                <a:tab pos="914400" algn="l"/>
                <a:tab pos="1371600" algn="l"/>
              </a:tabLst>
              <a:defRPr sz="16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tabLst>
                <a:tab pos="457200" algn="l"/>
                <a:tab pos="914400" algn="l"/>
                <a:tab pos="13716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spcBef>
                <a:spcPts val="300"/>
              </a:spcBef>
              <a:tabLst>
                <a:tab pos="457200" algn="l"/>
                <a:tab pos="914400" algn="l"/>
                <a:tab pos="13716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HOWEVER: 36,000 km long single carbon nanotubes cannot now be grown</a:t>
            </a:r>
          </a:p>
          <a:p>
            <a:pPr defTabSz="457200">
              <a:tabLst>
                <a:tab pos="457200" algn="l"/>
                <a:tab pos="914400" algn="l"/>
                <a:tab pos="1371600" algn="l"/>
              </a:tabLst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tabLst>
                <a:tab pos="457200" algn="l"/>
                <a:tab pos="914400" algn="l"/>
                <a:tab pos="1371600" algn="l"/>
              </a:tabLst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600"/>
              <a:t>Even ONE continuous METER is beyond our current capability</a:t>
            </a:r>
            <a:endParaRPr sz="1400"/>
          </a:p>
          <a:p>
            <a:pPr defTabSz="457200">
              <a:tabLst>
                <a:tab pos="457200" algn="l"/>
                <a:tab pos="914400" algn="l"/>
                <a:tab pos="1371600" algn="l"/>
              </a:tabLst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tabLst>
                <a:tab pos="457200" algn="l"/>
                <a:tab pos="914400" algn="l"/>
                <a:tab pos="13716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spcBef>
                <a:spcPts val="300"/>
              </a:spcBef>
              <a:tabLst>
                <a:tab pos="457200" algn="l"/>
                <a:tab pos="914400" algn="l"/>
                <a:tab pos="13716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So Cramer invoked rope woven from short fibers (like normal rope)</a:t>
            </a:r>
          </a:p>
          <a:p>
            <a:pPr defTabSz="457200">
              <a:tabLst>
                <a:tab pos="457200" algn="l"/>
                <a:tab pos="914400" algn="l"/>
                <a:tab pos="1371600" algn="l"/>
              </a:tabLst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spcBef>
                <a:spcPts val="300"/>
              </a:spcBef>
              <a:tabLst>
                <a:tab pos="457200" algn="l"/>
                <a:tab pos="914400" algn="l"/>
                <a:tab pos="13716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This assumes bonds </a:t>
            </a:r>
            <a:r>
              <a:rPr u="sng"/>
              <a:t>between</a:t>
            </a:r>
            <a:r>
              <a:t> CNTs are as strong as bonds </a:t>
            </a:r>
            <a:r>
              <a:rPr u="sng"/>
              <a:t>within</a:t>
            </a:r>
            <a:r>
              <a:t> CNTs</a:t>
            </a:r>
          </a:p>
          <a:p>
            <a:pPr defTabSz="457200">
              <a:tabLst>
                <a:tab pos="457200" algn="l"/>
                <a:tab pos="914400" algn="l"/>
                <a:tab pos="1371600" algn="l"/>
              </a:tabLst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spcBef>
                <a:spcPts val="300"/>
              </a:spcBef>
              <a:tabLst>
                <a:tab pos="457200" algn="l"/>
                <a:tab pos="914400" algn="l"/>
                <a:tab pos="13716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	That's NOT the case with normal fibers, nor presently the case with CNTs</a:t>
            </a:r>
          </a:p>
          <a:p>
            <a:pPr defTabSz="457200">
              <a:tabLst>
                <a:tab pos="457200" algn="l"/>
                <a:tab pos="914400" algn="l"/>
                <a:tab pos="13716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 defTabSz="457200">
              <a:spcBef>
                <a:spcPts val="300"/>
              </a:spcBef>
              <a:tabLst>
                <a:tab pos="457200" algn="l"/>
                <a:tab pos="914400" algn="l"/>
                <a:tab pos="13716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So how MIGHT this be done?</a:t>
            </a:r>
          </a:p>
        </p:txBody>
      </p:sp>
      <p:pic>
        <p:nvPicPr>
          <p:cNvPr id="1714" name="Object 2" descr="Object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96200" y="2590800"/>
            <a:ext cx="1185863" cy="2514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Rectangle 2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534400" cy="381000"/>
          </a:xfrm>
          <a:prstGeom prst="rect">
            <a:avLst/>
          </a:prstGeom>
        </p:spPr>
        <p:txBody>
          <a:bodyPr/>
          <a:lstStyle>
            <a:lvl1pPr defTabSz="877823">
              <a:defRPr sz="2112">
                <a:effectLst>
                  <a:outerShdw blurRad="36576" dist="36576" dir="2700000" rotWithShape="0">
                    <a:srgbClr val="000000"/>
                  </a:outerShdw>
                </a:effectLst>
              </a:defRPr>
            </a:lvl1pPr>
          </a:lstStyle>
          <a:p>
            <a:r>
              <a:t>My thoughts about ways of linking carbon nanotubes</a:t>
            </a:r>
          </a:p>
        </p:txBody>
      </p:sp>
      <p:sp>
        <p:nvSpPr>
          <p:cNvPr id="1717" name="Rectangle 3"/>
          <p:cNvSpPr txBox="1">
            <a:spLocks noGrp="1"/>
          </p:cNvSpPr>
          <p:nvPr>
            <p:ph type="body" idx="1"/>
          </p:nvPr>
        </p:nvSpPr>
        <p:spPr>
          <a:xfrm>
            <a:off x="76200" y="762000"/>
            <a:ext cx="8915400" cy="5965254"/>
          </a:xfrm>
          <a:prstGeom prst="rect">
            <a:avLst/>
          </a:prstGeom>
        </p:spPr>
        <p:txBody>
          <a:bodyPr/>
          <a:lstStyle/>
          <a:p>
            <a:pPr defTabSz="457200"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Scheme 1) Splice together with larger nanotubes:</a:t>
            </a:r>
          </a:p>
          <a:p>
            <a:pPr defTabSz="457200"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 defTabSz="457200"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Might pull this off </a:t>
            </a:r>
            <a:r>
              <a:rPr b="1"/>
              <a:t>once</a:t>
            </a:r>
            <a:r>
              <a:t> (= enough for another AZOnano headline?) . . . but a gazillion times?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Scheme 2) Bond together via intermediate atoms or molecules:</a:t>
            </a:r>
          </a:p>
          <a:p>
            <a:pPr defTabSz="457200"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 sz="3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 defTabSz="457200"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But carbon-other bonds are SO much weaker than carbon-carbon bonds!!</a:t>
            </a:r>
          </a:p>
          <a:p>
            <a:pPr defTabSz="457200">
              <a:defRPr sz="2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Scheme 3) Bond together the carbon atoms on adjacent nanotubes</a:t>
            </a:r>
          </a:p>
          <a:p>
            <a:pPr defTabSz="457200"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 defTabSz="457200"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 defTabSz="457200"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Let's explore this one a bit more deeply:</a:t>
            </a:r>
          </a:p>
        </p:txBody>
      </p:sp>
      <p:pic>
        <p:nvPicPr>
          <p:cNvPr id="1718" name="Bleeding Edge Nanomechanics - 3D figure.gif" descr="Bleeding Edge Nanomechanics - 3D figure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5150" y="872305"/>
            <a:ext cx="5940211" cy="53574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721" name="Rectangle 2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534400" cy="381000"/>
          </a:xfrm>
          <a:prstGeom prst="rect">
            <a:avLst/>
          </a:prstGeom>
        </p:spPr>
        <p:txBody>
          <a:bodyPr/>
          <a:lstStyle>
            <a:lvl1pPr defTabSz="877823">
              <a:defRPr sz="2112">
                <a:effectLst>
                  <a:outerShdw blurRad="36576" dist="36576" dir="2700000" rotWithShape="0">
                    <a:srgbClr val="000000"/>
                  </a:outerShdw>
                </a:effectLst>
              </a:defRPr>
            </a:lvl1pPr>
          </a:lstStyle>
          <a:p>
            <a:r>
              <a:t>Direct carbon to carbon nanotube binding:</a:t>
            </a:r>
          </a:p>
        </p:txBody>
      </p:sp>
      <p:sp>
        <p:nvSpPr>
          <p:cNvPr id="1722" name="Rectangle 3"/>
          <p:cNvSpPr txBox="1">
            <a:spLocks noGrp="1"/>
          </p:cNvSpPr>
          <p:nvPr>
            <p:ph type="body" idx="1"/>
          </p:nvPr>
        </p:nvSpPr>
        <p:spPr>
          <a:xfrm>
            <a:off x="127000" y="762000"/>
            <a:ext cx="8915400" cy="5699787"/>
          </a:xfrm>
          <a:prstGeom prst="rect">
            <a:avLst/>
          </a:prstGeom>
        </p:spPr>
        <p:txBody>
          <a:bodyPr/>
          <a:lstStyle/>
          <a:p>
            <a:pPr defTabSz="457200"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Need to go from carbons bonded with 3 neighbors to bonding with four neighbors</a:t>
            </a:r>
          </a:p>
          <a:p>
            <a:pPr defTabSz="457200"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Graphene 							Diamond</a:t>
            </a:r>
          </a:p>
          <a:p>
            <a:pPr defTabSz="457200"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(3 neighbors):							(4 neighbors):</a:t>
            </a:r>
          </a:p>
          <a:p>
            <a:pPr defTabSz="457200"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Both DO have exceptionally strong bonds!  Take a closer look at diamond:</a:t>
            </a:r>
          </a:p>
          <a:p>
            <a:pPr defTabSz="457200"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 sz="1400"/>
          </a:p>
          <a:p>
            <a:pPr defTabSz="457200"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 defTabSz="457200"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Need to incorporate some of these structures into the surface of graphene:</a:t>
            </a:r>
          </a:p>
        </p:txBody>
      </p:sp>
      <p:pic>
        <p:nvPicPr>
          <p:cNvPr id="1723" name="Picture 43" descr="Picture 4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0200" y="1371600"/>
            <a:ext cx="2420939" cy="1543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4" name="Picture 44" descr="Picture 4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15000" y="1379537"/>
            <a:ext cx="2898775" cy="1592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5" name="Picture 45" descr="Picture 4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33800" y="3886200"/>
            <a:ext cx="1676400" cy="1563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728" name="Rectangle 2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534400" cy="381000"/>
          </a:xfrm>
          <a:prstGeom prst="rect">
            <a:avLst/>
          </a:prstGeom>
        </p:spPr>
        <p:txBody>
          <a:bodyPr/>
          <a:lstStyle>
            <a:lvl1pPr defTabSz="877823">
              <a:defRPr sz="2112">
                <a:effectLst>
                  <a:outerShdw blurRad="36576" dist="36576" dir="2700000" rotWithShape="0">
                    <a:srgbClr val="000000"/>
                  </a:outerShdw>
                </a:effectLst>
              </a:defRPr>
            </a:lvl1pPr>
          </a:lstStyle>
          <a:p>
            <a:r>
              <a:t>Diamond bonding inserted into graphene sheet:</a:t>
            </a:r>
          </a:p>
        </p:txBody>
      </p:sp>
      <p:sp>
        <p:nvSpPr>
          <p:cNvPr id="1729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2819400"/>
            <a:ext cx="8915400" cy="5038115"/>
          </a:xfrm>
          <a:prstGeom prst="rect">
            <a:avLst/>
          </a:prstGeom>
        </p:spPr>
        <p:txBody>
          <a:bodyPr/>
          <a:lstStyle/>
          <a:p>
            <a:pPr defTabSz="457200">
              <a:spcBef>
                <a:spcPts val="300"/>
              </a:spcBef>
              <a:defRPr sz="1600"/>
            </a:pPr>
            <a:r>
              <a:t>Bonds DO bend fairly easily, so that part might be plausible</a:t>
            </a:r>
          </a:p>
          <a:p>
            <a:pPr defTabSz="457200">
              <a:defRPr sz="1600"/>
            </a:pPr>
            <a:endParaRPr/>
          </a:p>
          <a:p>
            <a:pPr defTabSz="457200">
              <a:spcBef>
                <a:spcPts val="300"/>
              </a:spcBef>
              <a:defRPr sz="1600"/>
            </a:pPr>
            <a:r>
              <a:t>But it is MUCH harder to stretch bonds (as I did in these figures):</a:t>
            </a:r>
          </a:p>
          <a:p>
            <a:pPr defTabSz="457200">
              <a:defRPr sz="1600"/>
            </a:pPr>
            <a:endParaRPr/>
          </a:p>
          <a:p>
            <a:pPr defTabSz="457200">
              <a:spcBef>
                <a:spcPts val="300"/>
              </a:spcBef>
              <a:defRPr sz="1600"/>
            </a:pPr>
            <a:r>
              <a:t>	So I don't know if depicted configuration is energetically feasible</a:t>
            </a:r>
          </a:p>
          <a:p>
            <a:pPr defTabSz="457200">
              <a:defRPr sz="1600"/>
            </a:pPr>
            <a:endParaRPr/>
          </a:p>
          <a:p>
            <a:pPr defTabSz="457200">
              <a:spcBef>
                <a:spcPts val="300"/>
              </a:spcBef>
              <a:defRPr sz="1600"/>
            </a:pPr>
            <a:r>
              <a:t>	And I worry about disruption of graphene's "resonant bonding" (use of 4</a:t>
            </a:r>
            <a:r>
              <a:rPr baseline="30000"/>
              <a:t>th</a:t>
            </a:r>
            <a:r>
              <a:t> electrons)</a:t>
            </a:r>
          </a:p>
          <a:p>
            <a:pPr defTabSz="457200">
              <a:defRPr sz="1600"/>
            </a:pPr>
            <a:endParaRPr/>
          </a:p>
          <a:p>
            <a:pPr algn="ctr" defTabSz="457200">
              <a:spcBef>
                <a:spcPts val="300"/>
              </a:spcBef>
              <a:defRPr sz="1600"/>
            </a:pPr>
            <a:r>
              <a:t>But assume this IS energetically feasible and CAN be induced:</a:t>
            </a:r>
          </a:p>
          <a:p>
            <a:pPr defTabSz="457200">
              <a:defRPr sz="1600"/>
            </a:pPr>
            <a:endParaRPr/>
          </a:p>
          <a:p>
            <a:pPr defTabSz="457200">
              <a:spcBef>
                <a:spcPts val="300"/>
              </a:spcBef>
              <a:defRPr sz="1600"/>
            </a:pPr>
            <a:r>
              <a:t>Need to go from carbons bonded with 3 neighbors to bonding with four neighbors</a:t>
            </a:r>
          </a:p>
        </p:txBody>
      </p:sp>
      <p:pic>
        <p:nvPicPr>
          <p:cNvPr id="1730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838200"/>
            <a:ext cx="3581400" cy="18653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1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29200" y="838200"/>
            <a:ext cx="3429000" cy="18430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734" name="Rectangle 2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534400" cy="381000"/>
          </a:xfrm>
          <a:prstGeom prst="rect">
            <a:avLst/>
          </a:prstGeom>
        </p:spPr>
        <p:txBody>
          <a:bodyPr/>
          <a:lstStyle>
            <a:lvl1pPr defTabSz="877823">
              <a:defRPr sz="2112">
                <a:effectLst>
                  <a:outerShdw blurRad="36576" dist="36576" dir="2700000" rotWithShape="0">
                    <a:srgbClr val="000000"/>
                  </a:outerShdw>
                </a:effectLst>
              </a:defRPr>
            </a:lvl1pPr>
          </a:lstStyle>
          <a:p>
            <a:r>
              <a:t>Possible result:</a:t>
            </a:r>
          </a:p>
        </p:txBody>
      </p:sp>
      <p:pic>
        <p:nvPicPr>
          <p:cNvPr id="1735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685800"/>
            <a:ext cx="4572000" cy="2573339"/>
          </a:xfrm>
          <a:prstGeom prst="rect">
            <a:avLst/>
          </a:prstGeom>
          <a:ln w="12700">
            <a:miter lim="400000"/>
          </a:ln>
        </p:spPr>
      </p:pic>
      <p:sp>
        <p:nvSpPr>
          <p:cNvPr id="1736" name="Rectangle 3"/>
          <p:cNvSpPr txBox="1">
            <a:spLocks noGrp="1"/>
          </p:cNvSpPr>
          <p:nvPr>
            <p:ph type="body" idx="1"/>
          </p:nvPr>
        </p:nvSpPr>
        <p:spPr>
          <a:xfrm>
            <a:off x="76200" y="3505200"/>
            <a:ext cx="8915400" cy="2908063"/>
          </a:xfrm>
          <a:prstGeom prst="rect">
            <a:avLst/>
          </a:prstGeom>
        </p:spPr>
        <p:txBody>
          <a:bodyPr/>
          <a:lstStyle/>
          <a:p>
            <a:pPr defTabSz="457200"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So this might provide a way of linking short carbon nanotubes together</a:t>
            </a:r>
          </a:p>
          <a:p>
            <a:pPr defTabSz="457200"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But Cramer’s estimate of CNT strength = 3-10 times larger than figure I got from other experts </a:t>
            </a:r>
          </a:p>
          <a:p>
            <a:pPr defTabSz="457200"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 defTabSz="457200">
              <a:defRPr sz="12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 defTabSz="457200">
              <a:spcBef>
                <a:spcPts val="300"/>
              </a:spcBef>
              <a:defRPr sz="16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However numbers ARE in the ballpark, and “experts” have been wrong or superseded before</a:t>
            </a:r>
            <a:endParaRPr>
              <a:solidFill>
                <a:srgbClr val="FF9933"/>
              </a:solidFill>
            </a:endParaRPr>
          </a:p>
          <a:p>
            <a:pPr algn="ctr" defTabSz="457200"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 defTabSz="457200"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 defTabSz="457200"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(i.e. I wouldn’t invest in beanstalk / skyhook yet, but not sure I’d bet against it either)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739" name="Rectangle 2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8686800" cy="838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FCC00"/>
                </a:solidFill>
              </a:defRPr>
            </a:lvl1pPr>
          </a:lstStyle>
          <a:p>
            <a:r>
              <a:t>Conclusions</a:t>
            </a:r>
          </a:p>
        </p:txBody>
      </p:sp>
      <p:sp>
        <p:nvSpPr>
          <p:cNvPr id="1740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1142999"/>
            <a:ext cx="8534400" cy="5573989"/>
          </a:xfrm>
          <a:prstGeom prst="rect">
            <a:avLst/>
          </a:prstGeom>
        </p:spPr>
        <p:txBody>
          <a:bodyPr/>
          <a:lstStyle/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Discussed (only!):		Walking on the walls</a:t>
            </a:r>
          </a:p>
          <a:p>
            <a:pPr defTabSz="457200"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				DNA Erector Sets</a:t>
            </a:r>
          </a:p>
          <a:p>
            <a:pPr defTabSz="457200"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				Beanstalks / Skyhooks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Only a few of many “bleeding edge” mechanical applications of nanotechnology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Nevertheless, range of potential applications is already stunning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Next week:  Bleeding edge of nano</a:t>
            </a:r>
            <a:r>
              <a:rPr u="sng"/>
              <a:t>electronic</a:t>
            </a:r>
            <a:r>
              <a:t> applications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743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Credits / Acknowledgements</a:t>
            </a:r>
          </a:p>
        </p:txBody>
      </p:sp>
      <p:sp>
        <p:nvSpPr>
          <p:cNvPr id="1744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990600"/>
            <a:ext cx="8534400" cy="5410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  <a:r>
              <a:t>Funding for this class was obtained from the National Science Foundation (under their Nanoscience Undergraduate Education program).</a:t>
            </a:r>
          </a:p>
          <a:p>
            <a:pPr>
              <a:defRPr sz="1400"/>
            </a:pPr>
            <a:endParaRPr/>
          </a:p>
          <a:p>
            <a:pPr>
              <a:spcBef>
                <a:spcPts val="300"/>
              </a:spcBef>
              <a:defRPr sz="1400"/>
            </a:pPr>
            <a:r>
              <a:t>This set of notes was authored by John C. Bean who also created all figures not explicitly credited above.  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endParaRPr/>
          </a:p>
          <a:p>
            <a:pPr algn="ctr">
              <a:defRPr sz="1400" u="sng"/>
            </a:pPr>
            <a:endParaRPr/>
          </a:p>
          <a:p>
            <a:pPr algn="ctr">
              <a:defRPr sz="1400" u="sng"/>
            </a:pPr>
            <a:endParaRPr/>
          </a:p>
          <a:p>
            <a:pPr algn="ctr">
              <a:defRPr sz="1400" u="sng"/>
            </a:pPr>
            <a:endParaRPr/>
          </a:p>
          <a:p>
            <a:pPr algn="ctr">
              <a:spcBef>
                <a:spcPts val="300"/>
              </a:spcBef>
              <a:defRPr sz="1400">
                <a:solidFill>
                  <a:srgbClr val="FF3300"/>
                </a:solidFill>
              </a:defRPr>
            </a:pPr>
            <a:r>
              <a:t>Copyright John C. Bean</a:t>
            </a:r>
            <a:endParaRPr u="sng"/>
          </a:p>
          <a:p>
            <a:pPr algn="ctr">
              <a:defRPr sz="800" u="sng"/>
            </a:pPr>
            <a:endParaRPr/>
          </a:p>
          <a:p>
            <a:pPr algn="ctr">
              <a:spcBef>
                <a:spcPts val="200"/>
              </a:spcBef>
              <a:defRPr sz="1200"/>
            </a:pPr>
            <a:r>
              <a:t>(However, permission is granted for use by individual instructors in non-profit academic institutions)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258" name="Rectangle 2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8686800" cy="838200"/>
          </a:xfrm>
          <a:prstGeom prst="rect">
            <a:avLst/>
          </a:prstGeom>
        </p:spPr>
        <p:txBody>
          <a:bodyPr/>
          <a:lstStyle/>
          <a:p>
            <a:r>
              <a:t>But VDW attraction occurs only over VERY short distances</a:t>
            </a:r>
          </a:p>
        </p:txBody>
      </p:sp>
      <p:sp>
        <p:nvSpPr>
          <p:cNvPr id="259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1142999"/>
            <a:ext cx="8839200" cy="5808462"/>
          </a:xfrm>
          <a:prstGeom prst="rect">
            <a:avLst/>
          </a:prstGeom>
        </p:spPr>
        <p:txBody>
          <a:bodyPr/>
          <a:lstStyle/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Because, despite charge sloshing, molecules are still net electrically neutral</a:t>
            </a:r>
          </a:p>
          <a:p>
            <a:pPr defTabSz="457200"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So moving away from local + / - charge imbalance, forces begin to cancel</a:t>
            </a:r>
          </a:p>
          <a:p>
            <a:pPr defTabSz="457200"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Result: For strong VDW forces, molecules must be within ~ one nanometer</a:t>
            </a:r>
          </a:p>
          <a:p>
            <a:pPr defTabSz="457200">
              <a:defRPr sz="2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But how do solid or semi-solid surfaces fit that closely together?   They must be: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a) Smooth on nanoscale		OR		b) One piece must be ~ nanoscale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 sz="23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 defTabSz="457200">
              <a:defRPr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Suggesting that insects might need VERY TINY feet!</a:t>
            </a:r>
          </a:p>
        </p:txBody>
      </p:sp>
      <p:sp>
        <p:nvSpPr>
          <p:cNvPr id="260" name="Rectangle 5"/>
          <p:cNvSpPr/>
          <p:nvPr/>
        </p:nvSpPr>
        <p:spPr>
          <a:xfrm>
            <a:off x="1066800" y="4724400"/>
            <a:ext cx="2362200" cy="762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261" name="Rectangle 6"/>
          <p:cNvSpPr/>
          <p:nvPr/>
        </p:nvSpPr>
        <p:spPr>
          <a:xfrm>
            <a:off x="1447800" y="4191000"/>
            <a:ext cx="1524000" cy="457200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262" name="Rectangle 7"/>
          <p:cNvSpPr/>
          <p:nvPr/>
        </p:nvSpPr>
        <p:spPr>
          <a:xfrm>
            <a:off x="5562600" y="4724400"/>
            <a:ext cx="2362200" cy="762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263" name="Rectangle 8"/>
          <p:cNvSpPr/>
          <p:nvPr/>
        </p:nvSpPr>
        <p:spPr>
          <a:xfrm>
            <a:off x="6400800" y="4356100"/>
            <a:ext cx="685800" cy="304800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264" name="Rectangle 9"/>
          <p:cNvSpPr/>
          <p:nvPr/>
        </p:nvSpPr>
        <p:spPr>
          <a:xfrm>
            <a:off x="5638800" y="4495800"/>
            <a:ext cx="609600" cy="762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265" name="Rectangle 10"/>
          <p:cNvSpPr/>
          <p:nvPr/>
        </p:nvSpPr>
        <p:spPr>
          <a:xfrm>
            <a:off x="7226300" y="4495800"/>
            <a:ext cx="609600" cy="762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266" name="Line 15"/>
          <p:cNvSpPr/>
          <p:nvPr/>
        </p:nvSpPr>
        <p:spPr>
          <a:xfrm>
            <a:off x="6477000" y="4508500"/>
            <a:ext cx="228601" cy="0"/>
          </a:xfrm>
          <a:prstGeom prst="line">
            <a:avLst/>
          </a:prstGeom>
          <a:ln w="38100">
            <a:solidFill>
              <a:srgbClr val="003366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69" name="Group 16"/>
          <p:cNvGrpSpPr/>
          <p:nvPr/>
        </p:nvGrpSpPr>
        <p:grpSpPr>
          <a:xfrm>
            <a:off x="6807200" y="4394200"/>
            <a:ext cx="228601" cy="228601"/>
            <a:chOff x="0" y="0"/>
            <a:chExt cx="228600" cy="228600"/>
          </a:xfrm>
        </p:grpSpPr>
        <p:sp>
          <p:nvSpPr>
            <p:cNvPr id="267" name="Line 17"/>
            <p:cNvSpPr/>
            <p:nvPr/>
          </p:nvSpPr>
          <p:spPr>
            <a:xfrm>
              <a:off x="0" y="114300"/>
              <a:ext cx="228601" cy="0"/>
            </a:xfrm>
            <a:prstGeom prst="line">
              <a:avLst/>
            </a:prstGeom>
            <a:noFill/>
            <a:ln w="38100" cap="flat">
              <a:solidFill>
                <a:srgbClr val="0033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8" name="Line 18"/>
            <p:cNvSpPr/>
            <p:nvPr/>
          </p:nvSpPr>
          <p:spPr>
            <a:xfrm flipH="1">
              <a:off x="114299" y="0"/>
              <a:ext cx="1" cy="228601"/>
            </a:xfrm>
            <a:prstGeom prst="line">
              <a:avLst/>
            </a:prstGeom>
            <a:noFill/>
            <a:ln w="38100" cap="flat">
              <a:solidFill>
                <a:srgbClr val="0033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70" name="Line 19"/>
          <p:cNvSpPr/>
          <p:nvPr/>
        </p:nvSpPr>
        <p:spPr>
          <a:xfrm>
            <a:off x="6781800" y="4914900"/>
            <a:ext cx="228601" cy="0"/>
          </a:xfrm>
          <a:prstGeom prst="line">
            <a:avLst/>
          </a:prstGeom>
          <a:ln w="38100">
            <a:solidFill>
              <a:srgbClr val="003366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73" name="Group 20"/>
          <p:cNvGrpSpPr/>
          <p:nvPr/>
        </p:nvGrpSpPr>
        <p:grpSpPr>
          <a:xfrm>
            <a:off x="6477000" y="4800600"/>
            <a:ext cx="228601" cy="228601"/>
            <a:chOff x="0" y="0"/>
            <a:chExt cx="228600" cy="228600"/>
          </a:xfrm>
        </p:grpSpPr>
        <p:sp>
          <p:nvSpPr>
            <p:cNvPr id="271" name="Line 21"/>
            <p:cNvSpPr/>
            <p:nvPr/>
          </p:nvSpPr>
          <p:spPr>
            <a:xfrm>
              <a:off x="0" y="114300"/>
              <a:ext cx="228601" cy="0"/>
            </a:xfrm>
            <a:prstGeom prst="line">
              <a:avLst/>
            </a:prstGeom>
            <a:noFill/>
            <a:ln w="38100" cap="flat">
              <a:solidFill>
                <a:srgbClr val="0033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2" name="Line 22"/>
            <p:cNvSpPr/>
            <p:nvPr/>
          </p:nvSpPr>
          <p:spPr>
            <a:xfrm flipH="1">
              <a:off x="114299" y="0"/>
              <a:ext cx="1" cy="228601"/>
            </a:xfrm>
            <a:prstGeom prst="line">
              <a:avLst/>
            </a:prstGeom>
            <a:noFill/>
            <a:ln w="38100" cap="flat">
              <a:solidFill>
                <a:srgbClr val="0033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74" name="Line 23"/>
          <p:cNvSpPr/>
          <p:nvPr/>
        </p:nvSpPr>
        <p:spPr>
          <a:xfrm>
            <a:off x="1612900" y="4495800"/>
            <a:ext cx="228601" cy="0"/>
          </a:xfrm>
          <a:prstGeom prst="line">
            <a:avLst/>
          </a:prstGeom>
          <a:ln w="38100">
            <a:solidFill>
              <a:srgbClr val="003366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77" name="Group 24"/>
          <p:cNvGrpSpPr/>
          <p:nvPr/>
        </p:nvGrpSpPr>
        <p:grpSpPr>
          <a:xfrm>
            <a:off x="1943100" y="4381500"/>
            <a:ext cx="228601" cy="228601"/>
            <a:chOff x="0" y="0"/>
            <a:chExt cx="228600" cy="228600"/>
          </a:xfrm>
        </p:grpSpPr>
        <p:sp>
          <p:nvSpPr>
            <p:cNvPr id="275" name="Line 25"/>
            <p:cNvSpPr/>
            <p:nvPr/>
          </p:nvSpPr>
          <p:spPr>
            <a:xfrm>
              <a:off x="0" y="114300"/>
              <a:ext cx="228601" cy="0"/>
            </a:xfrm>
            <a:prstGeom prst="line">
              <a:avLst/>
            </a:prstGeom>
            <a:noFill/>
            <a:ln w="38100" cap="flat">
              <a:solidFill>
                <a:srgbClr val="0033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6" name="Line 26"/>
            <p:cNvSpPr/>
            <p:nvPr/>
          </p:nvSpPr>
          <p:spPr>
            <a:xfrm flipH="1">
              <a:off x="114299" y="0"/>
              <a:ext cx="1" cy="228601"/>
            </a:xfrm>
            <a:prstGeom prst="line">
              <a:avLst/>
            </a:prstGeom>
            <a:noFill/>
            <a:ln w="38100" cap="flat">
              <a:solidFill>
                <a:srgbClr val="0033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78" name="Line 27"/>
          <p:cNvSpPr/>
          <p:nvPr/>
        </p:nvSpPr>
        <p:spPr>
          <a:xfrm>
            <a:off x="2273300" y="4508500"/>
            <a:ext cx="228601" cy="0"/>
          </a:xfrm>
          <a:prstGeom prst="line">
            <a:avLst/>
          </a:prstGeom>
          <a:ln w="38100">
            <a:solidFill>
              <a:srgbClr val="003366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81" name="Group 28"/>
          <p:cNvGrpSpPr/>
          <p:nvPr/>
        </p:nvGrpSpPr>
        <p:grpSpPr>
          <a:xfrm>
            <a:off x="2603500" y="4394200"/>
            <a:ext cx="228601" cy="228601"/>
            <a:chOff x="0" y="0"/>
            <a:chExt cx="228600" cy="228600"/>
          </a:xfrm>
        </p:grpSpPr>
        <p:sp>
          <p:nvSpPr>
            <p:cNvPr id="279" name="Line 29"/>
            <p:cNvSpPr/>
            <p:nvPr/>
          </p:nvSpPr>
          <p:spPr>
            <a:xfrm>
              <a:off x="0" y="114300"/>
              <a:ext cx="228601" cy="0"/>
            </a:xfrm>
            <a:prstGeom prst="line">
              <a:avLst/>
            </a:prstGeom>
            <a:noFill/>
            <a:ln w="38100" cap="flat">
              <a:solidFill>
                <a:srgbClr val="0033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0" name="Line 30"/>
            <p:cNvSpPr/>
            <p:nvPr/>
          </p:nvSpPr>
          <p:spPr>
            <a:xfrm flipH="1">
              <a:off x="114299" y="0"/>
              <a:ext cx="1" cy="228601"/>
            </a:xfrm>
            <a:prstGeom prst="line">
              <a:avLst/>
            </a:prstGeom>
            <a:noFill/>
            <a:ln w="38100" cap="flat">
              <a:solidFill>
                <a:srgbClr val="0033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84" name="Group 32"/>
          <p:cNvGrpSpPr/>
          <p:nvPr/>
        </p:nvGrpSpPr>
        <p:grpSpPr>
          <a:xfrm>
            <a:off x="1600200" y="4775200"/>
            <a:ext cx="228601" cy="228601"/>
            <a:chOff x="0" y="0"/>
            <a:chExt cx="228600" cy="228600"/>
          </a:xfrm>
        </p:grpSpPr>
        <p:sp>
          <p:nvSpPr>
            <p:cNvPr id="282" name="Line 33"/>
            <p:cNvSpPr/>
            <p:nvPr/>
          </p:nvSpPr>
          <p:spPr>
            <a:xfrm>
              <a:off x="0" y="114300"/>
              <a:ext cx="228601" cy="0"/>
            </a:xfrm>
            <a:prstGeom prst="line">
              <a:avLst/>
            </a:prstGeom>
            <a:noFill/>
            <a:ln w="38100" cap="flat">
              <a:solidFill>
                <a:srgbClr val="0033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3" name="Line 34"/>
            <p:cNvSpPr/>
            <p:nvPr/>
          </p:nvSpPr>
          <p:spPr>
            <a:xfrm flipH="1">
              <a:off x="114299" y="0"/>
              <a:ext cx="1" cy="228601"/>
            </a:xfrm>
            <a:prstGeom prst="line">
              <a:avLst/>
            </a:prstGeom>
            <a:noFill/>
            <a:ln w="38100" cap="flat">
              <a:solidFill>
                <a:srgbClr val="0033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85" name="Line 35"/>
          <p:cNvSpPr/>
          <p:nvPr/>
        </p:nvSpPr>
        <p:spPr>
          <a:xfrm>
            <a:off x="1930400" y="4902200"/>
            <a:ext cx="228601" cy="0"/>
          </a:xfrm>
          <a:prstGeom prst="line">
            <a:avLst/>
          </a:prstGeom>
          <a:ln w="38100">
            <a:solidFill>
              <a:srgbClr val="003366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88" name="Group 36"/>
          <p:cNvGrpSpPr/>
          <p:nvPr/>
        </p:nvGrpSpPr>
        <p:grpSpPr>
          <a:xfrm>
            <a:off x="2260600" y="4787900"/>
            <a:ext cx="228601" cy="228601"/>
            <a:chOff x="0" y="0"/>
            <a:chExt cx="228600" cy="228600"/>
          </a:xfrm>
        </p:grpSpPr>
        <p:sp>
          <p:nvSpPr>
            <p:cNvPr id="286" name="Line 37"/>
            <p:cNvSpPr/>
            <p:nvPr/>
          </p:nvSpPr>
          <p:spPr>
            <a:xfrm>
              <a:off x="0" y="114300"/>
              <a:ext cx="228601" cy="0"/>
            </a:xfrm>
            <a:prstGeom prst="line">
              <a:avLst/>
            </a:prstGeom>
            <a:noFill/>
            <a:ln w="38100" cap="flat">
              <a:solidFill>
                <a:srgbClr val="0033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7" name="Line 38"/>
            <p:cNvSpPr/>
            <p:nvPr/>
          </p:nvSpPr>
          <p:spPr>
            <a:xfrm flipH="1">
              <a:off x="114299" y="0"/>
              <a:ext cx="1" cy="228601"/>
            </a:xfrm>
            <a:prstGeom prst="line">
              <a:avLst/>
            </a:prstGeom>
            <a:noFill/>
            <a:ln w="38100" cap="flat">
              <a:solidFill>
                <a:srgbClr val="0033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89" name="Line 39"/>
          <p:cNvSpPr/>
          <p:nvPr/>
        </p:nvSpPr>
        <p:spPr>
          <a:xfrm>
            <a:off x="2590800" y="4914900"/>
            <a:ext cx="228601" cy="0"/>
          </a:xfrm>
          <a:prstGeom prst="line">
            <a:avLst/>
          </a:prstGeom>
          <a:ln w="38100">
            <a:solidFill>
              <a:srgbClr val="003366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292" name="Rectangle 2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8686800" cy="838200"/>
          </a:xfrm>
          <a:prstGeom prst="rect">
            <a:avLst/>
          </a:prstGeom>
        </p:spPr>
        <p:txBody>
          <a:bodyPr/>
          <a:lstStyle/>
          <a:p>
            <a:r>
              <a:t>And/Or insects might exploit “surface tension”</a:t>
            </a:r>
          </a:p>
        </p:txBody>
      </p:sp>
      <p:sp>
        <p:nvSpPr>
          <p:cNvPr id="293" name="Rectangle 3"/>
          <p:cNvSpPr txBox="1">
            <a:spLocks noGrp="1"/>
          </p:cNvSpPr>
          <p:nvPr>
            <p:ph type="body" idx="1"/>
          </p:nvPr>
        </p:nvSpPr>
        <p:spPr>
          <a:xfrm>
            <a:off x="76200" y="1143000"/>
            <a:ext cx="9067800" cy="5029200"/>
          </a:xfrm>
          <a:prstGeom prst="rect">
            <a:avLst/>
          </a:prstGeom>
        </p:spPr>
        <p:txBody>
          <a:bodyPr/>
          <a:lstStyle/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Surface tension is also based on attraction between charge dipoles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But water's molecular dipole is permanent (unlike transient VDW charge waves)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Water molecules move/rotate to bring negative oxygen's near positive hydrogen's 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								Interior water molecules are happy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								Many molecules at edge of droplet are not!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								(e.g., prevalence of + charge on surface) 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To minimize unhappy surface molecules, minimize surface area   =&gt; “surface tension”</a:t>
            </a:r>
          </a:p>
        </p:txBody>
      </p:sp>
      <p:grpSp>
        <p:nvGrpSpPr>
          <p:cNvPr id="394" name="Group"/>
          <p:cNvGrpSpPr/>
          <p:nvPr/>
        </p:nvGrpSpPr>
        <p:grpSpPr>
          <a:xfrm>
            <a:off x="1366014" y="3024829"/>
            <a:ext cx="2525293" cy="2109980"/>
            <a:chOff x="0" y="0"/>
            <a:chExt cx="2525291" cy="2109978"/>
          </a:xfrm>
        </p:grpSpPr>
        <p:grpSp>
          <p:nvGrpSpPr>
            <p:cNvPr id="384" name="Group 105"/>
            <p:cNvGrpSpPr/>
            <p:nvPr/>
          </p:nvGrpSpPr>
          <p:grpSpPr>
            <a:xfrm>
              <a:off x="-1" y="211136"/>
              <a:ext cx="2525293" cy="1898843"/>
              <a:chOff x="0" y="0"/>
              <a:chExt cx="2525292" cy="1898841"/>
            </a:xfrm>
          </p:grpSpPr>
          <p:grpSp>
            <p:nvGrpSpPr>
              <p:cNvPr id="302" name="Group 6"/>
              <p:cNvGrpSpPr/>
              <p:nvPr/>
            </p:nvGrpSpPr>
            <p:grpSpPr>
              <a:xfrm>
                <a:off x="659635" y="604195"/>
                <a:ext cx="579438" cy="465138"/>
                <a:chOff x="0" y="0"/>
                <a:chExt cx="579437" cy="465136"/>
              </a:xfrm>
            </p:grpSpPr>
            <p:sp>
              <p:nvSpPr>
                <p:cNvPr id="294" name="Oval 7"/>
                <p:cNvSpPr/>
                <p:nvPr/>
              </p:nvSpPr>
              <p:spPr>
                <a:xfrm>
                  <a:off x="-1" y="0"/>
                  <a:ext cx="241433" cy="232569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CC3300"/>
                      </a:solidFill>
                    </a:defRPr>
                  </a:pPr>
                  <a:endParaRPr/>
                </a:p>
              </p:txBody>
            </p:sp>
            <p:sp>
              <p:nvSpPr>
                <p:cNvPr id="295" name="Line 8"/>
                <p:cNvSpPr/>
                <p:nvPr/>
              </p:nvSpPr>
              <p:spPr>
                <a:xfrm>
                  <a:off x="48286" y="112408"/>
                  <a:ext cx="144860" cy="1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6" name="Line 9"/>
                <p:cNvSpPr/>
                <p:nvPr/>
              </p:nvSpPr>
              <p:spPr>
                <a:xfrm flipH="1">
                  <a:off x="120716" y="46513"/>
                  <a:ext cx="1" cy="139542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7" name="Oval 10"/>
                <p:cNvSpPr/>
                <p:nvPr/>
              </p:nvSpPr>
              <p:spPr>
                <a:xfrm>
                  <a:off x="338005" y="0"/>
                  <a:ext cx="241433" cy="232569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CC3300"/>
                      </a:solidFill>
                    </a:defRPr>
                  </a:pPr>
                  <a:endParaRPr/>
                </a:p>
              </p:txBody>
            </p:sp>
            <p:sp>
              <p:nvSpPr>
                <p:cNvPr id="298" name="Line 11"/>
                <p:cNvSpPr/>
                <p:nvPr/>
              </p:nvSpPr>
              <p:spPr>
                <a:xfrm>
                  <a:off x="386291" y="112408"/>
                  <a:ext cx="144860" cy="1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9" name="Line 12"/>
                <p:cNvSpPr/>
                <p:nvPr/>
              </p:nvSpPr>
              <p:spPr>
                <a:xfrm>
                  <a:off x="458721" y="46513"/>
                  <a:ext cx="1" cy="139542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00" name="Oval 13"/>
                <p:cNvSpPr/>
                <p:nvPr/>
              </p:nvSpPr>
              <p:spPr>
                <a:xfrm>
                  <a:off x="144859" y="186055"/>
                  <a:ext cx="289719" cy="279083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CC3300"/>
                      </a:solidFill>
                    </a:defRPr>
                  </a:pPr>
                  <a:endParaRPr/>
                </a:p>
              </p:txBody>
            </p:sp>
            <p:sp>
              <p:nvSpPr>
                <p:cNvPr id="301" name="Line 14"/>
                <p:cNvSpPr/>
                <p:nvPr/>
              </p:nvSpPr>
              <p:spPr>
                <a:xfrm>
                  <a:off x="201193" y="325596"/>
                  <a:ext cx="174033" cy="970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11" name="Group 15"/>
              <p:cNvGrpSpPr/>
              <p:nvPr/>
            </p:nvGrpSpPr>
            <p:grpSpPr>
              <a:xfrm>
                <a:off x="1273076" y="244166"/>
                <a:ext cx="625578" cy="632014"/>
                <a:chOff x="0" y="0"/>
                <a:chExt cx="625577" cy="632012"/>
              </a:xfrm>
            </p:grpSpPr>
            <p:sp>
              <p:nvSpPr>
                <p:cNvPr id="303" name="Oval 16"/>
                <p:cNvSpPr/>
                <p:nvPr/>
              </p:nvSpPr>
              <p:spPr>
                <a:xfrm rot="2205652">
                  <a:off x="69105" y="48923"/>
                  <a:ext cx="240771" cy="232569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CC3300"/>
                      </a:solidFill>
                    </a:defRPr>
                  </a:pPr>
                  <a:endParaRPr/>
                </a:p>
              </p:txBody>
            </p:sp>
            <p:sp>
              <p:nvSpPr>
                <p:cNvPr id="304" name="Line 17"/>
                <p:cNvSpPr/>
                <p:nvPr/>
              </p:nvSpPr>
              <p:spPr>
                <a:xfrm>
                  <a:off x="134323" y="119000"/>
                  <a:ext cx="115735" cy="86458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05" name="Line 18"/>
                <p:cNvSpPr/>
                <p:nvPr/>
              </p:nvSpPr>
              <p:spPr>
                <a:xfrm flipH="1">
                  <a:off x="147861" y="108931"/>
                  <a:ext cx="83513" cy="111793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06" name="Oval 19"/>
                <p:cNvSpPr/>
                <p:nvPr/>
              </p:nvSpPr>
              <p:spPr>
                <a:xfrm rot="2205652">
                  <a:off x="339153" y="250657"/>
                  <a:ext cx="240771" cy="232569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CC3300"/>
                      </a:solidFill>
                    </a:defRPr>
                  </a:pPr>
                  <a:endParaRPr/>
                </a:p>
              </p:txBody>
            </p:sp>
            <p:sp>
              <p:nvSpPr>
                <p:cNvPr id="307" name="Line 20"/>
                <p:cNvSpPr/>
                <p:nvPr/>
              </p:nvSpPr>
              <p:spPr>
                <a:xfrm>
                  <a:off x="404371" y="320734"/>
                  <a:ext cx="115735" cy="86458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08" name="Line 21"/>
                <p:cNvSpPr/>
                <p:nvPr/>
              </p:nvSpPr>
              <p:spPr>
                <a:xfrm flipH="1">
                  <a:off x="417909" y="310665"/>
                  <a:ext cx="83513" cy="111793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09" name="Oval 22"/>
                <p:cNvSpPr/>
                <p:nvPr/>
              </p:nvSpPr>
              <p:spPr>
                <a:xfrm rot="2205652">
                  <a:off x="54784" y="294222"/>
                  <a:ext cx="288927" cy="279083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CC3300"/>
                      </a:solidFill>
                    </a:defRPr>
                  </a:pPr>
                  <a:endParaRPr/>
                </a:p>
              </p:txBody>
            </p:sp>
            <p:sp>
              <p:nvSpPr>
                <p:cNvPr id="310" name="Line 23"/>
                <p:cNvSpPr/>
                <p:nvPr/>
              </p:nvSpPr>
              <p:spPr>
                <a:xfrm>
                  <a:off x="128519" y="380928"/>
                  <a:ext cx="138463" cy="104645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20" name="Group 24"/>
              <p:cNvGrpSpPr/>
              <p:nvPr/>
            </p:nvGrpSpPr>
            <p:grpSpPr>
              <a:xfrm>
                <a:off x="1127632" y="844315"/>
                <a:ext cx="624063" cy="586049"/>
                <a:chOff x="0" y="0"/>
                <a:chExt cx="624062" cy="586048"/>
              </a:xfrm>
            </p:grpSpPr>
            <p:sp>
              <p:nvSpPr>
                <p:cNvPr id="312" name="Oval 25"/>
                <p:cNvSpPr/>
                <p:nvPr/>
              </p:nvSpPr>
              <p:spPr>
                <a:xfrm rot="20395470">
                  <a:off x="32580" y="150394"/>
                  <a:ext cx="241433" cy="232569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CC3300"/>
                      </a:solidFill>
                    </a:defRPr>
                  </a:pPr>
                  <a:endParaRPr/>
                </a:p>
              </p:txBody>
            </p:sp>
            <p:sp>
              <p:nvSpPr>
                <p:cNvPr id="313" name="Line 26"/>
                <p:cNvSpPr/>
                <p:nvPr/>
              </p:nvSpPr>
              <p:spPr>
                <a:xfrm flipV="1">
                  <a:off x="83719" y="238214"/>
                  <a:ext cx="136059" cy="49725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14" name="Line 27"/>
                <p:cNvSpPr/>
                <p:nvPr/>
              </p:nvSpPr>
              <p:spPr>
                <a:xfrm>
                  <a:off x="129386" y="201365"/>
                  <a:ext cx="47899" cy="131063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15" name="Oval 28"/>
                <p:cNvSpPr/>
                <p:nvPr/>
              </p:nvSpPr>
              <p:spPr>
                <a:xfrm rot="20395470">
                  <a:off x="350049" y="34371"/>
                  <a:ext cx="241433" cy="232569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CC3300"/>
                      </a:solidFill>
                    </a:defRPr>
                  </a:pPr>
                  <a:endParaRPr/>
                </a:p>
              </p:txBody>
            </p:sp>
            <p:sp>
              <p:nvSpPr>
                <p:cNvPr id="316" name="Line 29"/>
                <p:cNvSpPr/>
                <p:nvPr/>
              </p:nvSpPr>
              <p:spPr>
                <a:xfrm flipV="1">
                  <a:off x="401188" y="122191"/>
                  <a:ext cx="136058" cy="49725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17" name="Line 30"/>
                <p:cNvSpPr/>
                <p:nvPr/>
              </p:nvSpPr>
              <p:spPr>
                <a:xfrm>
                  <a:off x="446854" y="85342"/>
                  <a:ext cx="47900" cy="131063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18" name="Oval 31"/>
                <p:cNvSpPr/>
                <p:nvPr/>
              </p:nvSpPr>
              <p:spPr>
                <a:xfrm rot="20395470">
                  <a:off x="239019" y="265720"/>
                  <a:ext cx="289719" cy="279083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CC3300"/>
                      </a:solidFill>
                    </a:defRPr>
                  </a:pPr>
                  <a:endParaRPr/>
                </a:p>
              </p:txBody>
            </p:sp>
            <p:sp>
              <p:nvSpPr>
                <p:cNvPr id="319" name="Line 32"/>
                <p:cNvSpPr/>
                <p:nvPr/>
              </p:nvSpPr>
              <p:spPr>
                <a:xfrm flipV="1">
                  <a:off x="300732" y="376820"/>
                  <a:ext cx="163792" cy="58829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29" name="Group 33"/>
              <p:cNvGrpSpPr/>
              <p:nvPr/>
            </p:nvGrpSpPr>
            <p:grpSpPr>
              <a:xfrm>
                <a:off x="545846" y="-1"/>
                <a:ext cx="622894" cy="593788"/>
                <a:chOff x="0" y="0"/>
                <a:chExt cx="622893" cy="593786"/>
              </a:xfrm>
            </p:grpSpPr>
            <p:sp>
              <p:nvSpPr>
                <p:cNvPr id="321" name="Oval 34"/>
                <p:cNvSpPr/>
                <p:nvPr/>
              </p:nvSpPr>
              <p:spPr>
                <a:xfrm rot="20277433">
                  <a:off x="34841" y="163185"/>
                  <a:ext cx="240771" cy="232569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CC3300"/>
                      </a:solidFill>
                    </a:defRPr>
                  </a:pPr>
                  <a:endParaRPr/>
                </a:p>
              </p:txBody>
            </p:sp>
            <p:sp>
              <p:nvSpPr>
                <p:cNvPr id="322" name="Line 35"/>
                <p:cNvSpPr/>
                <p:nvPr/>
              </p:nvSpPr>
              <p:spPr>
                <a:xfrm flipV="1">
                  <a:off x="86582" y="248815"/>
                  <a:ext cx="133904" cy="54217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23" name="Line 36"/>
                <p:cNvSpPr/>
                <p:nvPr/>
              </p:nvSpPr>
              <p:spPr>
                <a:xfrm>
                  <a:off x="129088" y="215037"/>
                  <a:ext cx="52371" cy="129342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24" name="Oval 37"/>
                <p:cNvSpPr/>
                <p:nvPr/>
              </p:nvSpPr>
              <p:spPr>
                <a:xfrm rot="20277433">
                  <a:off x="347281" y="36680"/>
                  <a:ext cx="240771" cy="232569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CC3300"/>
                      </a:solidFill>
                    </a:defRPr>
                  </a:pPr>
                  <a:endParaRPr/>
                </a:p>
              </p:txBody>
            </p:sp>
            <p:sp>
              <p:nvSpPr>
                <p:cNvPr id="325" name="Line 38"/>
                <p:cNvSpPr/>
                <p:nvPr/>
              </p:nvSpPr>
              <p:spPr>
                <a:xfrm flipV="1">
                  <a:off x="399022" y="122310"/>
                  <a:ext cx="133903" cy="54217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26" name="Line 39"/>
                <p:cNvSpPr/>
                <p:nvPr/>
              </p:nvSpPr>
              <p:spPr>
                <a:xfrm>
                  <a:off x="441528" y="88532"/>
                  <a:ext cx="52371" cy="129342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27" name="Oval 40"/>
                <p:cNvSpPr/>
                <p:nvPr/>
              </p:nvSpPr>
              <p:spPr>
                <a:xfrm rot="20277433">
                  <a:off x="245538" y="270687"/>
                  <a:ext cx="288927" cy="279083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CC3300"/>
                      </a:solidFill>
                    </a:defRPr>
                  </a:pPr>
                  <a:endParaRPr/>
                </a:p>
              </p:txBody>
            </p:sp>
            <p:sp>
              <p:nvSpPr>
                <p:cNvPr id="328" name="Line 41"/>
                <p:cNvSpPr/>
                <p:nvPr/>
              </p:nvSpPr>
              <p:spPr>
                <a:xfrm flipV="1">
                  <a:off x="308172" y="379124"/>
                  <a:ext cx="161233" cy="64238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38" name="Group 42"/>
              <p:cNvGrpSpPr/>
              <p:nvPr/>
            </p:nvGrpSpPr>
            <p:grpSpPr>
              <a:xfrm>
                <a:off x="689425" y="1115358"/>
                <a:ext cx="511002" cy="575219"/>
                <a:chOff x="0" y="0"/>
                <a:chExt cx="511000" cy="575218"/>
              </a:xfrm>
            </p:grpSpPr>
            <p:sp>
              <p:nvSpPr>
                <p:cNvPr id="330" name="Oval 43"/>
                <p:cNvSpPr/>
                <p:nvPr/>
              </p:nvSpPr>
              <p:spPr>
                <a:xfrm rot="15942735">
                  <a:off x="36574" y="329883"/>
                  <a:ext cx="232835" cy="240507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CC3300"/>
                      </a:solidFill>
                    </a:defRPr>
                  </a:pPr>
                  <a:endParaRPr/>
                </a:p>
              </p:txBody>
            </p:sp>
            <p:sp>
              <p:nvSpPr>
                <p:cNvPr id="331" name="Line 44"/>
                <p:cNvSpPr/>
                <p:nvPr/>
              </p:nvSpPr>
              <p:spPr>
                <a:xfrm flipH="1" flipV="1">
                  <a:off x="143138" y="381464"/>
                  <a:ext cx="10446" cy="139310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32" name="Line 45"/>
                <p:cNvSpPr/>
                <p:nvPr/>
              </p:nvSpPr>
              <p:spPr>
                <a:xfrm flipV="1">
                  <a:off x="81724" y="445375"/>
                  <a:ext cx="143900" cy="10790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33" name="Oval 46"/>
                <p:cNvSpPr/>
                <p:nvPr/>
              </p:nvSpPr>
              <p:spPr>
                <a:xfrm rot="15942735">
                  <a:off x="12203" y="4828"/>
                  <a:ext cx="232835" cy="240507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CC3300"/>
                      </a:solidFill>
                    </a:defRPr>
                  </a:pPr>
                  <a:endParaRPr/>
                </a:p>
              </p:txBody>
            </p:sp>
            <p:sp>
              <p:nvSpPr>
                <p:cNvPr id="334" name="Line 47"/>
                <p:cNvSpPr/>
                <p:nvPr/>
              </p:nvSpPr>
              <p:spPr>
                <a:xfrm flipH="1" flipV="1">
                  <a:off x="118767" y="56409"/>
                  <a:ext cx="10446" cy="139310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35" name="Line 48"/>
                <p:cNvSpPr/>
                <p:nvPr/>
              </p:nvSpPr>
              <p:spPr>
                <a:xfrm flipV="1">
                  <a:off x="57353" y="120321"/>
                  <a:ext cx="143900" cy="10789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36" name="Oval 49"/>
                <p:cNvSpPr/>
                <p:nvPr/>
              </p:nvSpPr>
              <p:spPr>
                <a:xfrm rot="15942735">
                  <a:off x="216956" y="127121"/>
                  <a:ext cx="279401" cy="288609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CC3300"/>
                      </a:solidFill>
                    </a:defRPr>
                  </a:pPr>
                  <a:endParaRPr/>
                </a:p>
              </p:txBody>
            </p:sp>
            <p:sp>
              <p:nvSpPr>
                <p:cNvPr id="337" name="Line 50"/>
                <p:cNvSpPr/>
                <p:nvPr/>
              </p:nvSpPr>
              <p:spPr>
                <a:xfrm flipH="1" flipV="1">
                  <a:off x="351489" y="189120"/>
                  <a:ext cx="11550" cy="167440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47" name="Group 51"/>
              <p:cNvGrpSpPr/>
              <p:nvPr/>
            </p:nvGrpSpPr>
            <p:grpSpPr>
              <a:xfrm>
                <a:off x="1781372" y="718961"/>
                <a:ext cx="608849" cy="608674"/>
                <a:chOff x="0" y="0"/>
                <a:chExt cx="608848" cy="608672"/>
              </a:xfrm>
            </p:grpSpPr>
            <p:sp>
              <p:nvSpPr>
                <p:cNvPr id="339" name="Oval 52"/>
                <p:cNvSpPr/>
                <p:nvPr/>
              </p:nvSpPr>
              <p:spPr>
                <a:xfrm rot="6795045">
                  <a:off x="335623" y="33939"/>
                  <a:ext cx="232835" cy="241301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CC3300"/>
                      </a:solidFill>
                    </a:defRPr>
                  </a:pPr>
                  <a:endParaRPr/>
                </a:p>
              </p:txBody>
            </p:sp>
            <p:sp>
              <p:nvSpPr>
                <p:cNvPr id="340" name="Line 53"/>
                <p:cNvSpPr/>
                <p:nvPr/>
              </p:nvSpPr>
              <p:spPr>
                <a:xfrm flipH="1">
                  <a:off x="428745" y="92885"/>
                  <a:ext cx="55148" cy="128355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41" name="Line 54"/>
                <p:cNvSpPr/>
                <p:nvPr/>
              </p:nvSpPr>
              <p:spPr>
                <a:xfrm flipH="1" flipV="1">
                  <a:off x="386415" y="125429"/>
                  <a:ext cx="133023" cy="57154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42" name="Oval 55"/>
                <p:cNvSpPr/>
                <p:nvPr/>
              </p:nvSpPr>
              <p:spPr>
                <a:xfrm rot="6795045">
                  <a:off x="206946" y="333433"/>
                  <a:ext cx="232835" cy="241301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CC3300"/>
                      </a:solidFill>
                    </a:defRPr>
                  </a:pPr>
                  <a:endParaRPr/>
                </a:p>
              </p:txBody>
            </p:sp>
            <p:sp>
              <p:nvSpPr>
                <p:cNvPr id="343" name="Line 56"/>
                <p:cNvSpPr/>
                <p:nvPr/>
              </p:nvSpPr>
              <p:spPr>
                <a:xfrm flipH="1">
                  <a:off x="300068" y="392378"/>
                  <a:ext cx="55148" cy="128356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44" name="Line 57"/>
                <p:cNvSpPr/>
                <p:nvPr/>
              </p:nvSpPr>
              <p:spPr>
                <a:xfrm flipH="1" flipV="1">
                  <a:off x="257738" y="424923"/>
                  <a:ext cx="133022" cy="57153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45" name="Oval 58"/>
                <p:cNvSpPr/>
                <p:nvPr/>
              </p:nvSpPr>
              <p:spPr>
                <a:xfrm rot="6795045">
                  <a:off x="48469" y="73827"/>
                  <a:ext cx="279401" cy="289560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CC3300"/>
                      </a:solidFill>
                    </a:defRPr>
                  </a:pPr>
                  <a:endParaRPr/>
                </a:p>
              </p:txBody>
            </p:sp>
            <p:sp>
              <p:nvSpPr>
                <p:cNvPr id="346" name="Line 59"/>
                <p:cNvSpPr/>
                <p:nvPr/>
              </p:nvSpPr>
              <p:spPr>
                <a:xfrm flipH="1">
                  <a:off x="154693" y="140168"/>
                  <a:ext cx="67178" cy="153807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56" name="Group 60"/>
              <p:cNvGrpSpPr/>
              <p:nvPr/>
            </p:nvGrpSpPr>
            <p:grpSpPr>
              <a:xfrm>
                <a:off x="1542911" y="1264089"/>
                <a:ext cx="630653" cy="634753"/>
                <a:chOff x="0" y="0"/>
                <a:chExt cx="630652" cy="634751"/>
              </a:xfrm>
            </p:grpSpPr>
            <p:sp>
              <p:nvSpPr>
                <p:cNvPr id="348" name="Oval 61"/>
                <p:cNvSpPr/>
                <p:nvPr/>
              </p:nvSpPr>
              <p:spPr>
                <a:xfrm rot="13185868">
                  <a:off x="305637" y="352079"/>
                  <a:ext cx="240771" cy="232569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CC3300"/>
                      </a:solidFill>
                    </a:defRPr>
                  </a:pPr>
                  <a:endParaRPr/>
                </a:p>
              </p:txBody>
            </p:sp>
            <p:sp>
              <p:nvSpPr>
                <p:cNvPr id="349" name="Line 62"/>
                <p:cNvSpPr/>
                <p:nvPr/>
              </p:nvSpPr>
              <p:spPr>
                <a:xfrm flipH="1" flipV="1">
                  <a:off x="367614" y="426264"/>
                  <a:ext cx="111046" cy="92404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50" name="Line 63"/>
                <p:cNvSpPr/>
                <p:nvPr/>
              </p:nvSpPr>
              <p:spPr>
                <a:xfrm flipV="1">
                  <a:off x="382518" y="415138"/>
                  <a:ext cx="89256" cy="107263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51" name="Oval 64"/>
                <p:cNvSpPr/>
                <p:nvPr/>
              </p:nvSpPr>
              <p:spPr>
                <a:xfrm rot="13185868">
                  <a:off x="46531" y="136472"/>
                  <a:ext cx="240771" cy="232569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CC3300"/>
                      </a:solidFill>
                    </a:defRPr>
                  </a:pPr>
                  <a:endParaRPr/>
                </a:p>
              </p:txBody>
            </p:sp>
            <p:sp>
              <p:nvSpPr>
                <p:cNvPr id="352" name="Line 65"/>
                <p:cNvSpPr/>
                <p:nvPr/>
              </p:nvSpPr>
              <p:spPr>
                <a:xfrm flipH="1" flipV="1">
                  <a:off x="108508" y="210657"/>
                  <a:ext cx="111046" cy="92404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53" name="Line 66"/>
                <p:cNvSpPr/>
                <p:nvPr/>
              </p:nvSpPr>
              <p:spPr>
                <a:xfrm flipV="1">
                  <a:off x="123412" y="199531"/>
                  <a:ext cx="89256" cy="107263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54" name="Oval 67"/>
                <p:cNvSpPr/>
                <p:nvPr/>
              </p:nvSpPr>
              <p:spPr>
                <a:xfrm rot="13185868">
                  <a:off x="285888" y="60124"/>
                  <a:ext cx="288927" cy="279083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CC3300"/>
                      </a:solidFill>
                    </a:defRPr>
                  </a:pPr>
                  <a:endParaRPr/>
                </a:p>
              </p:txBody>
            </p:sp>
            <p:sp>
              <p:nvSpPr>
                <p:cNvPr id="355" name="Line 68"/>
                <p:cNvSpPr/>
                <p:nvPr/>
              </p:nvSpPr>
              <p:spPr>
                <a:xfrm flipH="1" flipV="1">
                  <a:off x="365425" y="144377"/>
                  <a:ext cx="132789" cy="111758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65" name="Group 69"/>
              <p:cNvGrpSpPr/>
              <p:nvPr/>
            </p:nvGrpSpPr>
            <p:grpSpPr>
              <a:xfrm>
                <a:off x="1902586" y="106764"/>
                <a:ext cx="622707" cy="630197"/>
                <a:chOff x="0" y="0"/>
                <a:chExt cx="622705" cy="630196"/>
              </a:xfrm>
            </p:grpSpPr>
            <p:sp>
              <p:nvSpPr>
                <p:cNvPr id="357" name="Oval 70"/>
                <p:cNvSpPr/>
                <p:nvPr/>
              </p:nvSpPr>
              <p:spPr>
                <a:xfrm rot="2123849">
                  <a:off x="62059" y="48237"/>
                  <a:ext cx="240771" cy="232569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CC3300"/>
                      </a:solidFill>
                    </a:defRPr>
                  </a:pPr>
                  <a:endParaRPr/>
                </a:p>
              </p:txBody>
            </p:sp>
            <p:sp>
              <p:nvSpPr>
                <p:cNvPr id="358" name="Line 71"/>
                <p:cNvSpPr/>
                <p:nvPr/>
              </p:nvSpPr>
              <p:spPr>
                <a:xfrm>
                  <a:off x="126178" y="119640"/>
                  <a:ext cx="117760" cy="83680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59" name="Line 72"/>
                <p:cNvSpPr/>
                <p:nvPr/>
              </p:nvSpPr>
              <p:spPr>
                <a:xfrm flipH="1">
                  <a:off x="142148" y="107280"/>
                  <a:ext cx="80829" cy="113749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60" name="Oval 73"/>
                <p:cNvSpPr/>
                <p:nvPr/>
              </p:nvSpPr>
              <p:spPr>
                <a:xfrm rot="2123849">
                  <a:off x="336830" y="243489"/>
                  <a:ext cx="240771" cy="232569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CC3300"/>
                      </a:solidFill>
                    </a:defRPr>
                  </a:pPr>
                  <a:endParaRPr/>
                </a:p>
              </p:txBody>
            </p:sp>
            <p:sp>
              <p:nvSpPr>
                <p:cNvPr id="361" name="Line 74"/>
                <p:cNvSpPr/>
                <p:nvPr/>
              </p:nvSpPr>
              <p:spPr>
                <a:xfrm>
                  <a:off x="400949" y="314891"/>
                  <a:ext cx="117760" cy="83680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62" name="Line 75"/>
                <p:cNvSpPr/>
                <p:nvPr/>
              </p:nvSpPr>
              <p:spPr>
                <a:xfrm flipH="1">
                  <a:off x="416919" y="302532"/>
                  <a:ext cx="80829" cy="113748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63" name="Oval 76"/>
                <p:cNvSpPr/>
                <p:nvPr/>
              </p:nvSpPr>
              <p:spPr>
                <a:xfrm rot="2123849">
                  <a:off x="54124" y="293228"/>
                  <a:ext cx="288927" cy="279083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CC3300"/>
                      </a:solidFill>
                    </a:defRPr>
                  </a:pPr>
                  <a:endParaRPr/>
                </a:p>
              </p:txBody>
            </p:sp>
            <p:sp>
              <p:nvSpPr>
                <p:cNvPr id="364" name="Line 77"/>
                <p:cNvSpPr/>
                <p:nvPr/>
              </p:nvSpPr>
              <p:spPr>
                <a:xfrm>
                  <a:off x="126623" y="381631"/>
                  <a:ext cx="140914" cy="101322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74" name="Group 78"/>
              <p:cNvGrpSpPr/>
              <p:nvPr/>
            </p:nvGrpSpPr>
            <p:grpSpPr>
              <a:xfrm>
                <a:off x="41575" y="374176"/>
                <a:ext cx="541471" cy="589334"/>
                <a:chOff x="0" y="0"/>
                <a:chExt cx="541470" cy="589333"/>
              </a:xfrm>
            </p:grpSpPr>
            <p:sp>
              <p:nvSpPr>
                <p:cNvPr id="366" name="Oval 79"/>
                <p:cNvSpPr/>
                <p:nvPr/>
              </p:nvSpPr>
              <p:spPr>
                <a:xfrm rot="15667603">
                  <a:off x="71026" y="335049"/>
                  <a:ext cx="232835" cy="241301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CC3300"/>
                      </a:solidFill>
                    </a:defRPr>
                  </a:pPr>
                  <a:endParaRPr/>
                </a:p>
              </p:txBody>
            </p:sp>
            <p:sp>
              <p:nvSpPr>
                <p:cNvPr id="367" name="Line 80"/>
                <p:cNvSpPr/>
                <p:nvPr/>
              </p:nvSpPr>
              <p:spPr>
                <a:xfrm flipH="1" flipV="1">
                  <a:off x="172068" y="388038"/>
                  <a:ext cx="21550" cy="138030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68" name="Line 81"/>
                <p:cNvSpPr/>
                <p:nvPr/>
              </p:nvSpPr>
              <p:spPr>
                <a:xfrm flipV="1">
                  <a:off x="116652" y="445161"/>
                  <a:ext cx="143049" cy="22333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69" name="Oval 82"/>
                <p:cNvSpPr/>
                <p:nvPr/>
              </p:nvSpPr>
              <p:spPr>
                <a:xfrm rot="15667603">
                  <a:off x="20746" y="12983"/>
                  <a:ext cx="232835" cy="241301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CC3300"/>
                      </a:solidFill>
                    </a:defRPr>
                  </a:pPr>
                  <a:endParaRPr/>
                </a:p>
              </p:txBody>
            </p:sp>
            <p:sp>
              <p:nvSpPr>
                <p:cNvPr id="370" name="Line 83"/>
                <p:cNvSpPr/>
                <p:nvPr/>
              </p:nvSpPr>
              <p:spPr>
                <a:xfrm flipH="1" flipV="1">
                  <a:off x="121788" y="65973"/>
                  <a:ext cx="21549" cy="138029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71" name="Line 84"/>
                <p:cNvSpPr/>
                <p:nvPr/>
              </p:nvSpPr>
              <p:spPr>
                <a:xfrm flipV="1">
                  <a:off x="66372" y="123095"/>
                  <a:ext cx="143048" cy="22333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72" name="Oval 85"/>
                <p:cNvSpPr/>
                <p:nvPr/>
              </p:nvSpPr>
              <p:spPr>
                <a:xfrm rot="15667603">
                  <a:off x="237174" y="116388"/>
                  <a:ext cx="279401" cy="289561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CC3300"/>
                      </a:solidFill>
                    </a:defRPr>
                  </a:pPr>
                  <a:endParaRPr/>
                </a:p>
              </p:txBody>
            </p:sp>
            <p:sp>
              <p:nvSpPr>
                <p:cNvPr id="373" name="Line 86"/>
                <p:cNvSpPr/>
                <p:nvPr/>
              </p:nvSpPr>
              <p:spPr>
                <a:xfrm flipH="1" flipV="1">
                  <a:off x="365147" y="179538"/>
                  <a:ext cx="24897" cy="165982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83" name="Group 87"/>
              <p:cNvGrpSpPr/>
              <p:nvPr/>
            </p:nvGrpSpPr>
            <p:grpSpPr>
              <a:xfrm>
                <a:off x="-1" y="985309"/>
                <a:ext cx="631828" cy="635230"/>
                <a:chOff x="0" y="0"/>
                <a:chExt cx="631826" cy="635228"/>
              </a:xfrm>
            </p:grpSpPr>
            <p:sp>
              <p:nvSpPr>
                <p:cNvPr id="375" name="Oval 88"/>
                <p:cNvSpPr/>
                <p:nvPr/>
              </p:nvSpPr>
              <p:spPr>
                <a:xfrm rot="13239364">
                  <a:off x="302423" y="352294"/>
                  <a:ext cx="240771" cy="232569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CC3300"/>
                      </a:solidFill>
                    </a:defRPr>
                  </a:pPr>
                  <a:endParaRPr/>
                </a:p>
              </p:txBody>
            </p:sp>
            <p:sp>
              <p:nvSpPr>
                <p:cNvPr id="376" name="Line 89"/>
                <p:cNvSpPr/>
                <p:nvPr/>
              </p:nvSpPr>
              <p:spPr>
                <a:xfrm flipH="1" flipV="1">
                  <a:off x="365073" y="425576"/>
                  <a:ext cx="109594" cy="94120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77" name="Line 90"/>
                <p:cNvSpPr/>
                <p:nvPr/>
              </p:nvSpPr>
              <p:spPr>
                <a:xfrm flipV="1">
                  <a:off x="378468" y="416061"/>
                  <a:ext cx="90915" cy="105862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78" name="Oval 91"/>
                <p:cNvSpPr/>
                <p:nvPr/>
              </p:nvSpPr>
              <p:spPr>
                <a:xfrm rot="13239364">
                  <a:off x="46704" y="132682"/>
                  <a:ext cx="240771" cy="232569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CC3300"/>
                      </a:solidFill>
                    </a:defRPr>
                  </a:pPr>
                  <a:endParaRPr/>
                </a:p>
              </p:txBody>
            </p:sp>
            <p:sp>
              <p:nvSpPr>
                <p:cNvPr id="379" name="Line 92"/>
                <p:cNvSpPr/>
                <p:nvPr/>
              </p:nvSpPr>
              <p:spPr>
                <a:xfrm flipH="1" flipV="1">
                  <a:off x="109353" y="205963"/>
                  <a:ext cx="109595" cy="94120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80" name="Line 93"/>
                <p:cNvSpPr/>
                <p:nvPr/>
              </p:nvSpPr>
              <p:spPr>
                <a:xfrm flipV="1">
                  <a:off x="122749" y="196449"/>
                  <a:ext cx="90914" cy="105861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81" name="Oval 94"/>
                <p:cNvSpPr/>
                <p:nvPr/>
              </p:nvSpPr>
              <p:spPr>
                <a:xfrm rot="13239364">
                  <a:off x="286855" y="60439"/>
                  <a:ext cx="288927" cy="279083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CC3300"/>
                      </a:solidFill>
                    </a:defRPr>
                  </a:pPr>
                  <a:endParaRPr/>
                </a:p>
              </p:txBody>
            </p:sp>
            <p:sp>
              <p:nvSpPr>
                <p:cNvPr id="382" name="Line 95"/>
                <p:cNvSpPr/>
                <p:nvPr/>
              </p:nvSpPr>
              <p:spPr>
                <a:xfrm flipH="1" flipV="1">
                  <a:off x="367259" y="143689"/>
                  <a:ext cx="131035" cy="113810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393" name="Group 96"/>
            <p:cNvGrpSpPr/>
            <p:nvPr/>
          </p:nvGrpSpPr>
          <p:grpSpPr>
            <a:xfrm>
              <a:off x="1342771" y="-1"/>
              <a:ext cx="622894" cy="593788"/>
              <a:chOff x="0" y="0"/>
              <a:chExt cx="622893" cy="593786"/>
            </a:xfrm>
          </p:grpSpPr>
          <p:sp>
            <p:nvSpPr>
              <p:cNvPr id="385" name="Oval 97"/>
              <p:cNvSpPr/>
              <p:nvPr/>
            </p:nvSpPr>
            <p:spPr>
              <a:xfrm rot="20277433">
                <a:off x="34841" y="163185"/>
                <a:ext cx="240771" cy="232569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386" name="Line 98"/>
              <p:cNvSpPr/>
              <p:nvPr/>
            </p:nvSpPr>
            <p:spPr>
              <a:xfrm flipV="1">
                <a:off x="86582" y="248815"/>
                <a:ext cx="133903" cy="54217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87" name="Line 99"/>
              <p:cNvSpPr/>
              <p:nvPr/>
            </p:nvSpPr>
            <p:spPr>
              <a:xfrm>
                <a:off x="129088" y="215037"/>
                <a:ext cx="52371" cy="129342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88" name="Oval 100"/>
              <p:cNvSpPr/>
              <p:nvPr/>
            </p:nvSpPr>
            <p:spPr>
              <a:xfrm rot="20277433">
                <a:off x="347281" y="36680"/>
                <a:ext cx="240771" cy="232569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389" name="Line 101"/>
              <p:cNvSpPr/>
              <p:nvPr/>
            </p:nvSpPr>
            <p:spPr>
              <a:xfrm flipV="1">
                <a:off x="399022" y="122310"/>
                <a:ext cx="133903" cy="54217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90" name="Line 102"/>
              <p:cNvSpPr/>
              <p:nvPr/>
            </p:nvSpPr>
            <p:spPr>
              <a:xfrm>
                <a:off x="441528" y="88532"/>
                <a:ext cx="52371" cy="129342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91" name="Oval 103"/>
              <p:cNvSpPr/>
              <p:nvPr/>
            </p:nvSpPr>
            <p:spPr>
              <a:xfrm rot="20277433">
                <a:off x="245538" y="270687"/>
                <a:ext cx="288927" cy="279083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392" name="Line 104"/>
              <p:cNvSpPr/>
              <p:nvPr/>
            </p:nvSpPr>
            <p:spPr>
              <a:xfrm flipV="1">
                <a:off x="308171" y="379124"/>
                <a:ext cx="161234" cy="64238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397" name="Rectangle 2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8686800" cy="609600"/>
          </a:xfrm>
          <a:prstGeom prst="rect">
            <a:avLst/>
          </a:prstGeom>
        </p:spPr>
        <p:txBody>
          <a:bodyPr/>
          <a:lstStyle/>
          <a:p>
            <a:r>
              <a:t>To attract such water droplets to surfaces, we'll need:</a:t>
            </a:r>
          </a:p>
        </p:txBody>
      </p:sp>
      <p:sp>
        <p:nvSpPr>
          <p:cNvPr id="398" name="Rectangle 3"/>
          <p:cNvSpPr txBox="1">
            <a:spLocks noGrp="1"/>
          </p:cNvSpPr>
          <p:nvPr>
            <p:ph type="body" idx="1"/>
          </p:nvPr>
        </p:nvSpPr>
        <p:spPr>
          <a:xfrm>
            <a:off x="76200" y="838200"/>
            <a:ext cx="9067800" cy="5979931"/>
          </a:xfrm>
          <a:prstGeom prst="rect">
            <a:avLst/>
          </a:prstGeom>
        </p:spPr>
        <p:txBody>
          <a:bodyPr/>
          <a:lstStyle/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Surfaces that also have polarized charge (a.k.a. “hydrophillic” surfaces)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 sz="2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Oxidized surfaces naturally have such polarized oxygen-to-other bonds</a:t>
            </a:r>
          </a:p>
          <a:p>
            <a:pPr defTabSz="457200"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And they're VERY common in oxidizing atmosphere:  glass, metal surfaces  . . .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With only a few rotations, water molecules </a:t>
            </a:r>
          </a:p>
          <a:p>
            <a:pPr defTabSz="457200"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on bottom of earlier water droplet are</a:t>
            </a:r>
          </a:p>
          <a:p>
            <a:pPr defTabSz="457200"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now QUITE happy near oxide surface: </a:t>
            </a:r>
          </a:p>
        </p:txBody>
      </p:sp>
      <p:grpSp>
        <p:nvGrpSpPr>
          <p:cNvPr id="415" name="Group 252"/>
          <p:cNvGrpSpPr/>
          <p:nvPr/>
        </p:nvGrpSpPr>
        <p:grpSpPr>
          <a:xfrm>
            <a:off x="1981200" y="1291252"/>
            <a:ext cx="2971800" cy="613748"/>
            <a:chOff x="0" y="0"/>
            <a:chExt cx="2971800" cy="613746"/>
          </a:xfrm>
        </p:grpSpPr>
        <p:sp>
          <p:nvSpPr>
            <p:cNvPr id="399" name="Rectangle 96"/>
            <p:cNvSpPr/>
            <p:nvPr/>
          </p:nvSpPr>
          <p:spPr>
            <a:xfrm>
              <a:off x="0" y="232747"/>
              <a:ext cx="2971800" cy="3810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400" name="Oval 249"/>
            <p:cNvSpPr/>
            <p:nvPr/>
          </p:nvSpPr>
          <p:spPr>
            <a:xfrm rot="10660757">
              <a:off x="1157287" y="223223"/>
              <a:ext cx="300039" cy="295275"/>
            </a:xfrm>
            <a:prstGeom prst="ellipse">
              <a:avLst/>
            </a:prstGeom>
            <a:solidFill>
              <a:srgbClr val="FF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401" name="Oval 250"/>
            <p:cNvSpPr/>
            <p:nvPr/>
          </p:nvSpPr>
          <p:spPr>
            <a:xfrm rot="10660757">
              <a:off x="1985962" y="223223"/>
              <a:ext cx="300039" cy="295275"/>
            </a:xfrm>
            <a:prstGeom prst="ellipse">
              <a:avLst/>
            </a:prstGeom>
            <a:solidFill>
              <a:srgbClr val="FF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402" name="Line 74"/>
            <p:cNvSpPr/>
            <p:nvPr/>
          </p:nvSpPr>
          <p:spPr>
            <a:xfrm flipH="1">
              <a:off x="1225635" y="362854"/>
              <a:ext cx="144344" cy="5851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3" name="Line 75"/>
            <p:cNvSpPr/>
            <p:nvPr/>
          </p:nvSpPr>
          <p:spPr>
            <a:xfrm flipH="1" flipV="1">
              <a:off x="1298603" y="291517"/>
              <a:ext cx="5658" cy="139586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4" name="Oval 76"/>
            <p:cNvSpPr/>
            <p:nvPr/>
          </p:nvSpPr>
          <p:spPr>
            <a:xfrm rot="10660757">
              <a:off x="1314448" y="5735"/>
              <a:ext cx="288927" cy="279401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405" name="Line 77"/>
            <p:cNvSpPr/>
            <p:nvPr/>
          </p:nvSpPr>
          <p:spPr>
            <a:xfrm flipH="1">
              <a:off x="1373226" y="140311"/>
              <a:ext cx="174548" cy="5486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6" name="Oval 101"/>
            <p:cNvSpPr/>
            <p:nvPr/>
          </p:nvSpPr>
          <p:spPr>
            <a:xfrm rot="10660757">
              <a:off x="285749" y="232748"/>
              <a:ext cx="300039" cy="295275"/>
            </a:xfrm>
            <a:prstGeom prst="ellipse">
              <a:avLst/>
            </a:prstGeom>
            <a:solidFill>
              <a:srgbClr val="FF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407" name="Line 102"/>
            <p:cNvSpPr/>
            <p:nvPr/>
          </p:nvSpPr>
          <p:spPr>
            <a:xfrm flipH="1">
              <a:off x="355685" y="362854"/>
              <a:ext cx="144344" cy="5851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8" name="Line 103"/>
            <p:cNvSpPr/>
            <p:nvPr/>
          </p:nvSpPr>
          <p:spPr>
            <a:xfrm flipH="1" flipV="1">
              <a:off x="428653" y="291517"/>
              <a:ext cx="5658" cy="139586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9" name="Oval 104"/>
            <p:cNvSpPr/>
            <p:nvPr/>
          </p:nvSpPr>
          <p:spPr>
            <a:xfrm rot="10660757">
              <a:off x="444498" y="5735"/>
              <a:ext cx="288927" cy="279401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410" name="Line 105"/>
            <p:cNvSpPr/>
            <p:nvPr/>
          </p:nvSpPr>
          <p:spPr>
            <a:xfrm flipH="1">
              <a:off x="503276" y="140311"/>
              <a:ext cx="174548" cy="5486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11" name="Line 111"/>
            <p:cNvSpPr/>
            <p:nvPr/>
          </p:nvSpPr>
          <p:spPr>
            <a:xfrm flipH="1">
              <a:off x="2063835" y="362854"/>
              <a:ext cx="144344" cy="5851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12" name="Line 112"/>
            <p:cNvSpPr/>
            <p:nvPr/>
          </p:nvSpPr>
          <p:spPr>
            <a:xfrm flipH="1" flipV="1">
              <a:off x="2136803" y="291517"/>
              <a:ext cx="5658" cy="139586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13" name="Oval 113"/>
            <p:cNvSpPr/>
            <p:nvPr/>
          </p:nvSpPr>
          <p:spPr>
            <a:xfrm rot="10660757">
              <a:off x="2152648" y="5735"/>
              <a:ext cx="288927" cy="279401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414" name="Line 114"/>
            <p:cNvSpPr/>
            <p:nvPr/>
          </p:nvSpPr>
          <p:spPr>
            <a:xfrm flipH="1">
              <a:off x="2211426" y="140311"/>
              <a:ext cx="174548" cy="5486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532" name="Group 270"/>
          <p:cNvGrpSpPr/>
          <p:nvPr/>
        </p:nvGrpSpPr>
        <p:grpSpPr>
          <a:xfrm>
            <a:off x="5257800" y="3413766"/>
            <a:ext cx="2971800" cy="2680647"/>
            <a:chOff x="0" y="0"/>
            <a:chExt cx="2971800" cy="2680646"/>
          </a:xfrm>
        </p:grpSpPr>
        <p:grpSp>
          <p:nvGrpSpPr>
            <p:cNvPr id="424" name="Group 146"/>
            <p:cNvGrpSpPr/>
            <p:nvPr/>
          </p:nvGrpSpPr>
          <p:grpSpPr>
            <a:xfrm>
              <a:off x="1079587" y="904566"/>
              <a:ext cx="600075" cy="506899"/>
              <a:chOff x="0" y="0"/>
              <a:chExt cx="600074" cy="506897"/>
            </a:xfrm>
          </p:grpSpPr>
          <p:sp>
            <p:nvSpPr>
              <p:cNvPr id="416" name="Oval 147"/>
              <p:cNvSpPr/>
              <p:nvPr/>
            </p:nvSpPr>
            <p:spPr>
              <a:xfrm rot="21249992">
                <a:off x="11193" y="46021"/>
                <a:ext cx="241433" cy="232569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17" name="Line 148"/>
              <p:cNvSpPr/>
              <p:nvPr/>
            </p:nvSpPr>
            <p:spPr>
              <a:xfrm flipV="1">
                <a:off x="59396" y="151091"/>
                <a:ext cx="144110" cy="14724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18" name="Line 149"/>
              <p:cNvSpPr/>
              <p:nvPr/>
            </p:nvSpPr>
            <p:spPr>
              <a:xfrm>
                <a:off x="124821" y="92960"/>
                <a:ext cx="14184" cy="138820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19" name="Oval 150"/>
              <p:cNvSpPr/>
              <p:nvPr/>
            </p:nvSpPr>
            <p:spPr>
              <a:xfrm rot="21249992">
                <a:off x="347448" y="11667"/>
                <a:ext cx="241433" cy="232569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20" name="Line 151"/>
              <p:cNvSpPr/>
              <p:nvPr/>
            </p:nvSpPr>
            <p:spPr>
              <a:xfrm flipV="1">
                <a:off x="395651" y="116737"/>
                <a:ext cx="144110" cy="14724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21" name="Line 152"/>
              <p:cNvSpPr/>
              <p:nvPr/>
            </p:nvSpPr>
            <p:spPr>
              <a:xfrm>
                <a:off x="461076" y="58606"/>
                <a:ext cx="14184" cy="138820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22" name="Oval 153"/>
              <p:cNvSpPr/>
              <p:nvPr/>
            </p:nvSpPr>
            <p:spPr>
              <a:xfrm rot="21249992">
                <a:off x="176451" y="213815"/>
                <a:ext cx="289719" cy="279083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23" name="Line 154"/>
              <p:cNvSpPr/>
              <p:nvPr/>
            </p:nvSpPr>
            <p:spPr>
              <a:xfrm flipV="1">
                <a:off x="233244" y="345629"/>
                <a:ext cx="173230" cy="16725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433" name="Group 155"/>
            <p:cNvGrpSpPr/>
            <p:nvPr/>
          </p:nvGrpSpPr>
          <p:grpSpPr>
            <a:xfrm>
              <a:off x="1696842" y="526869"/>
              <a:ext cx="615220" cy="621745"/>
              <a:chOff x="0" y="0"/>
              <a:chExt cx="615218" cy="621744"/>
            </a:xfrm>
          </p:grpSpPr>
          <p:sp>
            <p:nvSpPr>
              <p:cNvPr id="425" name="Oval 156"/>
              <p:cNvSpPr/>
              <p:nvPr/>
            </p:nvSpPr>
            <p:spPr>
              <a:xfrm rot="1855644">
                <a:off x="42647" y="45338"/>
                <a:ext cx="240771" cy="232569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26" name="Line 157"/>
              <p:cNvSpPr/>
              <p:nvPr/>
            </p:nvSpPr>
            <p:spPr>
              <a:xfrm>
                <a:off x="103390" y="121265"/>
                <a:ext cx="123923" cy="74247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27" name="Line 158"/>
              <p:cNvSpPr/>
              <p:nvPr/>
            </p:nvSpPr>
            <p:spPr>
              <a:xfrm flipH="1">
                <a:off x="127264" y="101446"/>
                <a:ext cx="71719" cy="119702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28" name="Oval 159"/>
              <p:cNvSpPr/>
              <p:nvPr/>
            </p:nvSpPr>
            <p:spPr>
              <a:xfrm rot="1855644">
                <a:off x="331800" y="218581"/>
                <a:ext cx="240771" cy="232569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29" name="Line 160"/>
              <p:cNvSpPr/>
              <p:nvPr/>
            </p:nvSpPr>
            <p:spPr>
              <a:xfrm>
                <a:off x="392543" y="294507"/>
                <a:ext cx="123923" cy="74247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30" name="Line 161"/>
              <p:cNvSpPr/>
              <p:nvPr/>
            </p:nvSpPr>
            <p:spPr>
              <a:xfrm flipH="1">
                <a:off x="416417" y="274688"/>
                <a:ext cx="71719" cy="119702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31" name="Oval 162"/>
              <p:cNvSpPr/>
              <p:nvPr/>
            </p:nvSpPr>
            <p:spPr>
              <a:xfrm rot="1855644">
                <a:off x="55570" y="288255"/>
                <a:ext cx="288927" cy="279083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32" name="Line 163"/>
              <p:cNvSpPr/>
              <p:nvPr/>
            </p:nvSpPr>
            <p:spPr>
              <a:xfrm>
                <a:off x="124302" y="382423"/>
                <a:ext cx="148382" cy="90031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442" name="Group 164"/>
            <p:cNvGrpSpPr/>
            <p:nvPr/>
          </p:nvGrpSpPr>
          <p:grpSpPr>
            <a:xfrm>
              <a:off x="1589613" y="1099468"/>
              <a:ext cx="622817" cy="608272"/>
              <a:chOff x="0" y="0"/>
              <a:chExt cx="622816" cy="608271"/>
            </a:xfrm>
          </p:grpSpPr>
          <p:sp>
            <p:nvSpPr>
              <p:cNvPr id="434" name="Oval 165"/>
              <p:cNvSpPr/>
              <p:nvPr/>
            </p:nvSpPr>
            <p:spPr>
              <a:xfrm rot="20045462">
                <a:off x="38676" y="188747"/>
                <a:ext cx="241433" cy="232569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35" name="Line 166"/>
              <p:cNvSpPr/>
              <p:nvPr/>
            </p:nvSpPr>
            <p:spPr>
              <a:xfrm flipV="1">
                <a:off x="92271" y="269961"/>
                <a:ext cx="130300" cy="63296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36" name="Line 167"/>
              <p:cNvSpPr/>
              <p:nvPr/>
            </p:nvSpPr>
            <p:spPr>
              <a:xfrm>
                <a:off x="128970" y="242550"/>
                <a:ext cx="60972" cy="125517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37" name="Oval 168"/>
              <p:cNvSpPr/>
              <p:nvPr/>
            </p:nvSpPr>
            <p:spPr>
              <a:xfrm rot="20045462">
                <a:off x="342708" y="41058"/>
                <a:ext cx="241433" cy="232569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38" name="Line 169"/>
              <p:cNvSpPr/>
              <p:nvPr/>
            </p:nvSpPr>
            <p:spPr>
              <a:xfrm flipV="1">
                <a:off x="396303" y="122272"/>
                <a:ext cx="130300" cy="63296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39" name="Line 170"/>
              <p:cNvSpPr/>
              <p:nvPr/>
            </p:nvSpPr>
            <p:spPr>
              <a:xfrm>
                <a:off x="433002" y="94861"/>
                <a:ext cx="60973" cy="125517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40" name="Oval 171"/>
              <p:cNvSpPr/>
              <p:nvPr/>
            </p:nvSpPr>
            <p:spPr>
              <a:xfrm rot="20045462">
                <a:off x="258006" y="279919"/>
                <a:ext cx="289719" cy="279083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41" name="Line 172"/>
              <p:cNvSpPr/>
              <p:nvPr/>
            </p:nvSpPr>
            <p:spPr>
              <a:xfrm flipV="1">
                <a:off x="323238" y="382970"/>
                <a:ext cx="156964" cy="75172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451" name="Group 173"/>
            <p:cNvGrpSpPr/>
            <p:nvPr/>
          </p:nvGrpSpPr>
          <p:grpSpPr>
            <a:xfrm>
              <a:off x="928086" y="319880"/>
              <a:ext cx="619536" cy="613799"/>
              <a:chOff x="0" y="0"/>
              <a:chExt cx="619535" cy="613798"/>
            </a:xfrm>
          </p:grpSpPr>
          <p:sp>
            <p:nvSpPr>
              <p:cNvPr id="443" name="Oval 174"/>
              <p:cNvSpPr/>
              <p:nvPr/>
            </p:nvSpPr>
            <p:spPr>
              <a:xfrm rot="19927425">
                <a:off x="40400" y="200399"/>
                <a:ext cx="240771" cy="232569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44" name="Line 175"/>
              <p:cNvSpPr/>
              <p:nvPr/>
            </p:nvSpPr>
            <p:spPr>
              <a:xfrm flipV="1">
                <a:off x="94827" y="279558"/>
                <a:ext cx="127699" cy="67547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45" name="Line 176"/>
              <p:cNvSpPr/>
              <p:nvPr/>
            </p:nvSpPr>
            <p:spPr>
              <a:xfrm>
                <a:off x="128237" y="255306"/>
                <a:ext cx="65245" cy="123350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46" name="Oval 177"/>
              <p:cNvSpPr/>
              <p:nvPr/>
            </p:nvSpPr>
            <p:spPr>
              <a:xfrm rot="19927425">
                <a:off x="338364" y="42793"/>
                <a:ext cx="240771" cy="232569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47" name="Line 178"/>
              <p:cNvSpPr/>
              <p:nvPr/>
            </p:nvSpPr>
            <p:spPr>
              <a:xfrm flipV="1">
                <a:off x="392791" y="121953"/>
                <a:ext cx="127700" cy="67546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48" name="Line 179"/>
              <p:cNvSpPr/>
              <p:nvPr/>
            </p:nvSpPr>
            <p:spPr>
              <a:xfrm>
                <a:off x="426201" y="97700"/>
                <a:ext cx="65246" cy="123350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49" name="Oval 180"/>
              <p:cNvSpPr/>
              <p:nvPr/>
            </p:nvSpPr>
            <p:spPr>
              <a:xfrm rot="19927425">
                <a:off x="263172" y="283362"/>
                <a:ext cx="288927" cy="279083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50" name="Line 181"/>
              <p:cNvSpPr/>
              <p:nvPr/>
            </p:nvSpPr>
            <p:spPr>
              <a:xfrm flipV="1">
                <a:off x="329596" y="383890"/>
                <a:ext cx="153870" cy="80293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460" name="Group 182"/>
            <p:cNvGrpSpPr/>
            <p:nvPr/>
          </p:nvGrpSpPr>
          <p:grpSpPr>
            <a:xfrm>
              <a:off x="1163524" y="1444361"/>
              <a:ext cx="547178" cy="592371"/>
              <a:chOff x="0" y="0"/>
              <a:chExt cx="547176" cy="592369"/>
            </a:xfrm>
          </p:grpSpPr>
          <p:sp>
            <p:nvSpPr>
              <p:cNvPr id="452" name="Oval 183"/>
              <p:cNvSpPr/>
              <p:nvPr/>
            </p:nvSpPr>
            <p:spPr>
              <a:xfrm rot="15592727">
                <a:off x="79705" y="336378"/>
                <a:ext cx="232835" cy="240507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53" name="Line 184"/>
              <p:cNvSpPr/>
              <p:nvPr/>
            </p:nvSpPr>
            <p:spPr>
              <a:xfrm flipH="1" flipV="1">
                <a:off x="179276" y="389319"/>
                <a:ext cx="24551" cy="137527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54" name="Line 185"/>
              <p:cNvSpPr/>
              <p:nvPr/>
            </p:nvSpPr>
            <p:spPr>
              <a:xfrm flipV="1">
                <a:off x="125840" y="444577"/>
                <a:ext cx="142058" cy="25360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55" name="Oval 186"/>
              <p:cNvSpPr/>
              <p:nvPr/>
            </p:nvSpPr>
            <p:spPr>
              <a:xfrm rot="15592727">
                <a:off x="22422" y="15484"/>
                <a:ext cx="232835" cy="240507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56" name="Line 187"/>
              <p:cNvSpPr/>
              <p:nvPr/>
            </p:nvSpPr>
            <p:spPr>
              <a:xfrm flipH="1" flipV="1">
                <a:off x="121993" y="68425"/>
                <a:ext cx="24551" cy="137527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57" name="Line 188"/>
              <p:cNvSpPr/>
              <p:nvPr/>
            </p:nvSpPr>
            <p:spPr>
              <a:xfrm flipV="1">
                <a:off x="68557" y="123683"/>
                <a:ext cx="142058" cy="25360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58" name="Oval 189"/>
              <p:cNvSpPr/>
              <p:nvPr/>
            </p:nvSpPr>
            <p:spPr>
              <a:xfrm rot="15592727">
                <a:off x="240868" y="113842"/>
                <a:ext cx="279401" cy="288609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59" name="Line 190"/>
              <p:cNvSpPr/>
              <p:nvPr/>
            </p:nvSpPr>
            <p:spPr>
              <a:xfrm flipH="1" flipV="1">
                <a:off x="367063" y="176792"/>
                <a:ext cx="28508" cy="165399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469" name="Group 191"/>
            <p:cNvGrpSpPr/>
            <p:nvPr/>
          </p:nvGrpSpPr>
          <p:grpSpPr>
            <a:xfrm>
              <a:off x="2237784" y="924981"/>
              <a:ext cx="585923" cy="605408"/>
              <a:chOff x="0" y="0"/>
              <a:chExt cx="585921" cy="605407"/>
            </a:xfrm>
          </p:grpSpPr>
          <p:sp>
            <p:nvSpPr>
              <p:cNvPr id="461" name="Oval 192"/>
              <p:cNvSpPr/>
              <p:nvPr/>
            </p:nvSpPr>
            <p:spPr>
              <a:xfrm rot="6445037">
                <a:off x="319539" y="26543"/>
                <a:ext cx="232835" cy="241301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62" name="Line 193"/>
              <p:cNvSpPr/>
              <p:nvPr/>
            </p:nvSpPr>
            <p:spPr>
              <a:xfrm flipH="1">
                <a:off x="419491" y="82574"/>
                <a:ext cx="41817" cy="133296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63" name="Line 194"/>
              <p:cNvSpPr/>
              <p:nvPr/>
            </p:nvSpPr>
            <p:spPr>
              <a:xfrm flipH="1" flipV="1">
                <a:off x="367710" y="124918"/>
                <a:ext cx="138143" cy="43338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64" name="Oval 195"/>
              <p:cNvSpPr/>
              <p:nvPr/>
            </p:nvSpPr>
            <p:spPr>
              <a:xfrm rot="6445037">
                <a:off x="221968" y="337564"/>
                <a:ext cx="232835" cy="241301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65" name="Line 196"/>
              <p:cNvSpPr/>
              <p:nvPr/>
            </p:nvSpPr>
            <p:spPr>
              <a:xfrm flipH="1">
                <a:off x="321920" y="393595"/>
                <a:ext cx="41817" cy="133296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66" name="Line 197"/>
              <p:cNvSpPr/>
              <p:nvPr/>
            </p:nvSpPr>
            <p:spPr>
              <a:xfrm flipH="1" flipV="1">
                <a:off x="270139" y="435939"/>
                <a:ext cx="138143" cy="43338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67" name="Oval 198"/>
              <p:cNvSpPr/>
              <p:nvPr/>
            </p:nvSpPr>
            <p:spPr>
              <a:xfrm rot="6445037">
                <a:off x="40258" y="92918"/>
                <a:ext cx="279401" cy="289561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68" name="Line 199"/>
              <p:cNvSpPr/>
              <p:nvPr/>
            </p:nvSpPr>
            <p:spPr>
              <a:xfrm flipH="1">
                <a:off x="154315" y="156240"/>
                <a:ext cx="51198" cy="159839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478" name="Group 200"/>
            <p:cNvGrpSpPr/>
            <p:nvPr/>
          </p:nvGrpSpPr>
          <p:grpSpPr>
            <a:xfrm>
              <a:off x="2057706" y="1488975"/>
              <a:ext cx="618865" cy="615412"/>
              <a:chOff x="0" y="0"/>
              <a:chExt cx="618864" cy="615410"/>
            </a:xfrm>
          </p:grpSpPr>
          <p:sp>
            <p:nvSpPr>
              <p:cNvPr id="470" name="Oval 201"/>
              <p:cNvSpPr/>
              <p:nvPr/>
            </p:nvSpPr>
            <p:spPr>
              <a:xfrm rot="12506658">
                <a:off x="337240" y="339540"/>
                <a:ext cx="240771" cy="232569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71" name="Line 202"/>
              <p:cNvSpPr/>
              <p:nvPr/>
            </p:nvSpPr>
            <p:spPr>
              <a:xfrm flipH="1" flipV="1">
                <a:off x="391965" y="426021"/>
                <a:ext cx="127024" cy="68809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72" name="Line 203"/>
              <p:cNvSpPr/>
              <p:nvPr/>
            </p:nvSpPr>
            <p:spPr>
              <a:xfrm flipV="1">
                <a:off x="425587" y="394778"/>
                <a:ext cx="66464" cy="122697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73" name="Oval 204"/>
              <p:cNvSpPr/>
              <p:nvPr/>
            </p:nvSpPr>
            <p:spPr>
              <a:xfrm rot="12506658">
                <a:off x="40853" y="178988"/>
                <a:ext cx="240771" cy="232569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74" name="Line 205"/>
              <p:cNvSpPr/>
              <p:nvPr/>
            </p:nvSpPr>
            <p:spPr>
              <a:xfrm flipH="1" flipV="1">
                <a:off x="95578" y="265469"/>
                <a:ext cx="127024" cy="68809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75" name="Line 206"/>
              <p:cNvSpPr/>
              <p:nvPr/>
            </p:nvSpPr>
            <p:spPr>
              <a:xfrm flipV="1">
                <a:off x="129199" y="234226"/>
                <a:ext cx="66465" cy="122697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76" name="Oval 207"/>
              <p:cNvSpPr/>
              <p:nvPr/>
            </p:nvSpPr>
            <p:spPr>
              <a:xfrm rot="12506658">
                <a:off x="264664" y="51963"/>
                <a:ext cx="288927" cy="279083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77" name="Line 208"/>
              <p:cNvSpPr/>
              <p:nvPr/>
            </p:nvSpPr>
            <p:spPr>
              <a:xfrm flipH="1" flipV="1">
                <a:off x="334611" y="150036"/>
                <a:ext cx="152143" cy="83518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487" name="Group 209"/>
            <p:cNvGrpSpPr/>
            <p:nvPr/>
          </p:nvGrpSpPr>
          <p:grpSpPr>
            <a:xfrm>
              <a:off x="2302979" y="326820"/>
              <a:ext cx="617365" cy="618412"/>
              <a:chOff x="0" y="0"/>
              <a:chExt cx="617364" cy="618410"/>
            </a:xfrm>
          </p:grpSpPr>
          <p:sp>
            <p:nvSpPr>
              <p:cNvPr id="479" name="Oval 210"/>
              <p:cNvSpPr/>
              <p:nvPr/>
            </p:nvSpPr>
            <p:spPr>
              <a:xfrm rot="1773842">
                <a:off x="41700" y="44257"/>
                <a:ext cx="240771" cy="232569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80" name="Line 211"/>
              <p:cNvSpPr/>
              <p:nvPr/>
            </p:nvSpPr>
            <p:spPr>
              <a:xfrm>
                <a:off x="101484" y="121614"/>
                <a:ext cx="125655" cy="71278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81" name="Line 212"/>
              <p:cNvSpPr/>
              <p:nvPr/>
            </p:nvSpPr>
            <p:spPr>
              <a:xfrm flipH="1">
                <a:off x="127743" y="99542"/>
                <a:ext cx="68850" cy="121374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82" name="Oval 213"/>
              <p:cNvSpPr/>
              <p:nvPr/>
            </p:nvSpPr>
            <p:spPr>
              <a:xfrm rot="1773842">
                <a:off x="334893" y="210571"/>
                <a:ext cx="240771" cy="232569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83" name="Line 214"/>
              <p:cNvSpPr/>
              <p:nvPr/>
            </p:nvSpPr>
            <p:spPr>
              <a:xfrm>
                <a:off x="394677" y="287928"/>
                <a:ext cx="125655" cy="71278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84" name="Line 215"/>
              <p:cNvSpPr/>
              <p:nvPr/>
            </p:nvSpPr>
            <p:spPr>
              <a:xfrm flipH="1">
                <a:off x="420936" y="265855"/>
                <a:ext cx="68850" cy="121375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85" name="Oval 216"/>
              <p:cNvSpPr/>
              <p:nvPr/>
            </p:nvSpPr>
            <p:spPr>
              <a:xfrm rot="1773842">
                <a:off x="60946" y="286218"/>
                <a:ext cx="288927" cy="279083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86" name="Line 217"/>
              <p:cNvSpPr/>
              <p:nvPr/>
            </p:nvSpPr>
            <p:spPr>
              <a:xfrm>
                <a:off x="128619" y="382201"/>
                <a:ext cx="150482" cy="86475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496" name="Group 218"/>
            <p:cNvGrpSpPr/>
            <p:nvPr/>
          </p:nvGrpSpPr>
          <p:grpSpPr>
            <a:xfrm>
              <a:off x="444973" y="773686"/>
              <a:ext cx="573188" cy="601753"/>
              <a:chOff x="0" y="0"/>
              <a:chExt cx="573186" cy="601752"/>
            </a:xfrm>
          </p:grpSpPr>
          <p:sp>
            <p:nvSpPr>
              <p:cNvPr id="488" name="Oval 219"/>
              <p:cNvSpPr/>
              <p:nvPr/>
            </p:nvSpPr>
            <p:spPr>
              <a:xfrm rot="15317595">
                <a:off x="112589" y="337869"/>
                <a:ext cx="232835" cy="241301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89" name="Line 220"/>
              <p:cNvSpPr/>
              <p:nvPr/>
            </p:nvSpPr>
            <p:spPr>
              <a:xfrm flipH="1" flipV="1">
                <a:off x="206769" y="392775"/>
                <a:ext cx="35466" cy="135125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90" name="Line 221"/>
              <p:cNvSpPr/>
              <p:nvPr/>
            </p:nvSpPr>
            <p:spPr>
              <a:xfrm flipV="1">
                <a:off x="159783" y="440756"/>
                <a:ext cx="140038" cy="36757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91" name="Oval 222"/>
              <p:cNvSpPr/>
              <p:nvPr/>
            </p:nvSpPr>
            <p:spPr>
              <a:xfrm rot="15317595">
                <a:off x="29835" y="22582"/>
                <a:ext cx="232835" cy="241301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92" name="Line 223"/>
              <p:cNvSpPr/>
              <p:nvPr/>
            </p:nvSpPr>
            <p:spPr>
              <a:xfrm flipH="1" flipV="1">
                <a:off x="124015" y="77488"/>
                <a:ext cx="35467" cy="135124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93" name="Line 224"/>
              <p:cNvSpPr/>
              <p:nvPr/>
            </p:nvSpPr>
            <p:spPr>
              <a:xfrm flipV="1">
                <a:off x="77030" y="125469"/>
                <a:ext cx="140037" cy="36756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94" name="Oval 225"/>
              <p:cNvSpPr/>
              <p:nvPr/>
            </p:nvSpPr>
            <p:spPr>
              <a:xfrm rot="15317595">
                <a:off x="257984" y="100963"/>
                <a:ext cx="279401" cy="289561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95" name="Line 226"/>
              <p:cNvSpPr/>
              <p:nvPr/>
            </p:nvSpPr>
            <p:spPr>
              <a:xfrm flipH="1" flipV="1">
                <a:off x="377721" y="165727"/>
                <a:ext cx="41637" cy="162592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505" name="Group 227"/>
            <p:cNvGrpSpPr/>
            <p:nvPr/>
          </p:nvGrpSpPr>
          <p:grpSpPr>
            <a:xfrm>
              <a:off x="386930" y="1430263"/>
              <a:ext cx="588706" cy="622775"/>
              <a:chOff x="0" y="0"/>
              <a:chExt cx="588705" cy="622774"/>
            </a:xfrm>
          </p:grpSpPr>
          <p:sp>
            <p:nvSpPr>
              <p:cNvPr id="497" name="Oval 228"/>
              <p:cNvSpPr/>
              <p:nvPr/>
            </p:nvSpPr>
            <p:spPr>
              <a:xfrm rot="6647777">
                <a:off x="316870" y="37543"/>
                <a:ext cx="240771" cy="232569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98" name="Line 229"/>
              <p:cNvSpPr/>
              <p:nvPr/>
            </p:nvSpPr>
            <p:spPr>
              <a:xfrm flipH="1">
                <a:off x="415826" y="88539"/>
                <a:ext cx="51292" cy="13505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99" name="Line 230"/>
              <p:cNvSpPr/>
              <p:nvPr/>
            </p:nvSpPr>
            <p:spPr>
              <a:xfrm flipH="1" flipV="1">
                <a:off x="372890" y="128462"/>
                <a:ext cx="130451" cy="49545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00" name="Oval 231"/>
              <p:cNvSpPr/>
              <p:nvPr/>
            </p:nvSpPr>
            <p:spPr>
              <a:xfrm rot="6647777">
                <a:off x="197191" y="352662"/>
                <a:ext cx="240771" cy="232569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501" name="Line 232"/>
              <p:cNvSpPr/>
              <p:nvPr/>
            </p:nvSpPr>
            <p:spPr>
              <a:xfrm flipH="1">
                <a:off x="296148" y="403657"/>
                <a:ext cx="51291" cy="13505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02" name="Line 233"/>
              <p:cNvSpPr/>
              <p:nvPr/>
            </p:nvSpPr>
            <p:spPr>
              <a:xfrm flipH="1" flipV="1">
                <a:off x="253211" y="443581"/>
                <a:ext cx="130451" cy="49544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03" name="Oval 234"/>
              <p:cNvSpPr/>
              <p:nvPr/>
            </p:nvSpPr>
            <p:spPr>
              <a:xfrm rot="6647777">
                <a:off x="37277" y="97531"/>
                <a:ext cx="288927" cy="279083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504" name="Line 235"/>
              <p:cNvSpPr/>
              <p:nvPr/>
            </p:nvSpPr>
            <p:spPr>
              <a:xfrm flipH="1">
                <a:off x="150559" y="154540"/>
                <a:ext cx="62527" cy="161905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514" name="Group 237"/>
            <p:cNvGrpSpPr/>
            <p:nvPr/>
          </p:nvGrpSpPr>
          <p:grpSpPr>
            <a:xfrm>
              <a:off x="1718186" y="-1"/>
              <a:ext cx="622894" cy="593788"/>
              <a:chOff x="0" y="0"/>
              <a:chExt cx="622893" cy="593786"/>
            </a:xfrm>
          </p:grpSpPr>
          <p:sp>
            <p:nvSpPr>
              <p:cNvPr id="506" name="Oval 238"/>
              <p:cNvSpPr/>
              <p:nvPr/>
            </p:nvSpPr>
            <p:spPr>
              <a:xfrm rot="20277433">
                <a:off x="34841" y="163185"/>
                <a:ext cx="240771" cy="232569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507" name="Line 239"/>
              <p:cNvSpPr/>
              <p:nvPr/>
            </p:nvSpPr>
            <p:spPr>
              <a:xfrm flipV="1">
                <a:off x="86582" y="248815"/>
                <a:ext cx="133904" cy="54217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08" name="Line 240"/>
              <p:cNvSpPr/>
              <p:nvPr/>
            </p:nvSpPr>
            <p:spPr>
              <a:xfrm>
                <a:off x="129088" y="215037"/>
                <a:ext cx="52371" cy="129342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09" name="Oval 241"/>
              <p:cNvSpPr/>
              <p:nvPr/>
            </p:nvSpPr>
            <p:spPr>
              <a:xfrm rot="20277433">
                <a:off x="347281" y="36680"/>
                <a:ext cx="240771" cy="232569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510" name="Line 242"/>
              <p:cNvSpPr/>
              <p:nvPr/>
            </p:nvSpPr>
            <p:spPr>
              <a:xfrm flipV="1">
                <a:off x="399022" y="122310"/>
                <a:ext cx="133904" cy="54217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11" name="Line 243"/>
              <p:cNvSpPr/>
              <p:nvPr/>
            </p:nvSpPr>
            <p:spPr>
              <a:xfrm>
                <a:off x="441528" y="88532"/>
                <a:ext cx="52371" cy="129342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12" name="Oval 244"/>
              <p:cNvSpPr/>
              <p:nvPr/>
            </p:nvSpPr>
            <p:spPr>
              <a:xfrm rot="20277433">
                <a:off x="245538" y="270687"/>
                <a:ext cx="288927" cy="279083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513" name="Line 245"/>
              <p:cNvSpPr/>
              <p:nvPr/>
            </p:nvSpPr>
            <p:spPr>
              <a:xfrm flipV="1">
                <a:off x="308172" y="379124"/>
                <a:ext cx="161233" cy="64238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531" name="Group 253"/>
            <p:cNvGrpSpPr/>
            <p:nvPr/>
          </p:nvGrpSpPr>
          <p:grpSpPr>
            <a:xfrm>
              <a:off x="0" y="2066898"/>
              <a:ext cx="2971800" cy="613749"/>
              <a:chOff x="0" y="0"/>
              <a:chExt cx="2971800" cy="613747"/>
            </a:xfrm>
          </p:grpSpPr>
          <p:sp>
            <p:nvSpPr>
              <p:cNvPr id="515" name="Rectangle 254"/>
              <p:cNvSpPr/>
              <p:nvPr/>
            </p:nvSpPr>
            <p:spPr>
              <a:xfrm>
                <a:off x="0" y="232747"/>
                <a:ext cx="2971800" cy="381001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516" name="Oval 255"/>
              <p:cNvSpPr/>
              <p:nvPr/>
            </p:nvSpPr>
            <p:spPr>
              <a:xfrm rot="10660757">
                <a:off x="1157286" y="223221"/>
                <a:ext cx="300039" cy="295277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517" name="Oval 256"/>
              <p:cNvSpPr/>
              <p:nvPr/>
            </p:nvSpPr>
            <p:spPr>
              <a:xfrm rot="10660757">
                <a:off x="1985961" y="223221"/>
                <a:ext cx="300039" cy="295277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518" name="Line 257"/>
              <p:cNvSpPr/>
              <p:nvPr/>
            </p:nvSpPr>
            <p:spPr>
              <a:xfrm flipH="1">
                <a:off x="1225635" y="362854"/>
                <a:ext cx="144344" cy="585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19" name="Line 258"/>
              <p:cNvSpPr/>
              <p:nvPr/>
            </p:nvSpPr>
            <p:spPr>
              <a:xfrm flipH="1" flipV="1">
                <a:off x="1298603" y="291516"/>
                <a:ext cx="5658" cy="139587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20" name="Oval 259"/>
              <p:cNvSpPr/>
              <p:nvPr/>
            </p:nvSpPr>
            <p:spPr>
              <a:xfrm rot="10660757">
                <a:off x="1314449" y="5735"/>
                <a:ext cx="288926" cy="279401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521" name="Line 260"/>
              <p:cNvSpPr/>
              <p:nvPr/>
            </p:nvSpPr>
            <p:spPr>
              <a:xfrm flipH="1">
                <a:off x="1373226" y="140311"/>
                <a:ext cx="174548" cy="5486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22" name="Oval 261"/>
              <p:cNvSpPr/>
              <p:nvPr/>
            </p:nvSpPr>
            <p:spPr>
              <a:xfrm rot="10660757">
                <a:off x="285749" y="232746"/>
                <a:ext cx="300039" cy="295277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523" name="Line 262"/>
              <p:cNvSpPr/>
              <p:nvPr/>
            </p:nvSpPr>
            <p:spPr>
              <a:xfrm flipH="1">
                <a:off x="355685" y="362854"/>
                <a:ext cx="144344" cy="585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24" name="Line 263"/>
              <p:cNvSpPr/>
              <p:nvPr/>
            </p:nvSpPr>
            <p:spPr>
              <a:xfrm flipH="1" flipV="1">
                <a:off x="428653" y="291516"/>
                <a:ext cx="5658" cy="139587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25" name="Oval 264"/>
              <p:cNvSpPr/>
              <p:nvPr/>
            </p:nvSpPr>
            <p:spPr>
              <a:xfrm rot="10660757">
                <a:off x="444499" y="5735"/>
                <a:ext cx="288926" cy="279401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526" name="Line 265"/>
              <p:cNvSpPr/>
              <p:nvPr/>
            </p:nvSpPr>
            <p:spPr>
              <a:xfrm flipH="1">
                <a:off x="503276" y="140311"/>
                <a:ext cx="174548" cy="5486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27" name="Line 266"/>
              <p:cNvSpPr/>
              <p:nvPr/>
            </p:nvSpPr>
            <p:spPr>
              <a:xfrm flipH="1">
                <a:off x="2063835" y="362854"/>
                <a:ext cx="144344" cy="585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28" name="Line 267"/>
              <p:cNvSpPr/>
              <p:nvPr/>
            </p:nvSpPr>
            <p:spPr>
              <a:xfrm flipH="1" flipV="1">
                <a:off x="2136803" y="291516"/>
                <a:ext cx="5658" cy="139587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29" name="Oval 268"/>
              <p:cNvSpPr/>
              <p:nvPr/>
            </p:nvSpPr>
            <p:spPr>
              <a:xfrm rot="10660757">
                <a:off x="2152649" y="5735"/>
                <a:ext cx="288926" cy="279401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530" name="Line 269"/>
              <p:cNvSpPr/>
              <p:nvPr/>
            </p:nvSpPr>
            <p:spPr>
              <a:xfrm flipH="1">
                <a:off x="2211426" y="140311"/>
                <a:ext cx="174548" cy="5486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Footer Placeholder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535" name="Rectangle 2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8686800" cy="609600"/>
          </a:xfrm>
          <a:prstGeom prst="rect">
            <a:avLst/>
          </a:prstGeom>
        </p:spPr>
        <p:txBody>
          <a:bodyPr/>
          <a:lstStyle/>
          <a:p>
            <a:r>
              <a:t>So we’d guess that insects must have </a:t>
            </a:r>
            <a:r>
              <a:rPr>
                <a:solidFill>
                  <a:srgbClr val="FF9933"/>
                </a:solidFill>
              </a:rPr>
              <a:t>sweaty little polarized feet</a:t>
            </a:r>
          </a:p>
        </p:txBody>
      </p:sp>
      <p:sp>
        <p:nvSpPr>
          <p:cNvPr id="536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152400" y="4190999"/>
            <a:ext cx="8839200" cy="2445233"/>
          </a:xfrm>
          <a:prstGeom prst="rect">
            <a:avLst/>
          </a:prstGeom>
        </p:spPr>
        <p:txBody>
          <a:bodyPr/>
          <a:lstStyle/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And this turns out to be correct:</a:t>
            </a:r>
          </a:p>
          <a:p>
            <a:pPr defTabSz="457200"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Small insects: Compliant pads (to shape themselves to rough surfaces) + sweat</a:t>
            </a:r>
          </a:p>
          <a:p>
            <a:pPr defTabSz="457200"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Medium insects:  Multiple pads per leg + sweat</a:t>
            </a:r>
          </a:p>
          <a:p>
            <a:pPr defTabSz="457200"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Spiders and lizards: Lots of pads (hair) per foot  -  but dry / no secretions</a:t>
            </a:r>
          </a:p>
        </p:txBody>
      </p:sp>
      <p:sp>
        <p:nvSpPr>
          <p:cNvPr id="537" name="Rectangle 4"/>
          <p:cNvSpPr txBox="1"/>
          <p:nvPr/>
        </p:nvSpPr>
        <p:spPr>
          <a:xfrm>
            <a:off x="1190557" y="3809999"/>
            <a:ext cx="6651760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700"/>
              </a:spcBef>
              <a:defRPr sz="12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(“From micro to nano contacts in biological attachment devices,” Arzt et al., PNAS 100(19) 2003))</a:t>
            </a:r>
          </a:p>
        </p:txBody>
      </p:sp>
      <p:pic>
        <p:nvPicPr>
          <p:cNvPr id="53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6400" y="685800"/>
            <a:ext cx="5791200" cy="30638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541" name="Rectangle 2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8686800" cy="838200"/>
          </a:xfrm>
          <a:prstGeom prst="rect">
            <a:avLst/>
          </a:prstGeom>
        </p:spPr>
        <p:txBody>
          <a:bodyPr/>
          <a:lstStyle/>
          <a:p>
            <a:r>
              <a:t>And applying this new found knowledge:</a:t>
            </a:r>
          </a:p>
        </p:txBody>
      </p:sp>
      <p:sp>
        <p:nvSpPr>
          <p:cNvPr id="542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534400" cy="5085621"/>
          </a:xfrm>
          <a:prstGeom prst="rect">
            <a:avLst/>
          </a:prstGeom>
        </p:spPr>
        <p:txBody>
          <a:bodyPr/>
          <a:lstStyle/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We get wall climbing robots: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 defTabSz="457200"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Supporting webpage with full Stickybot movie:</a:t>
            </a:r>
          </a:p>
          <a:p>
            <a:pPr algn="ctr" defTabSz="457200"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Bleeding Edge Nanomechanics - Supporting Materials - Stickybot </a:t>
            </a:r>
          </a:p>
        </p:txBody>
      </p:sp>
      <p:pic>
        <p:nvPicPr>
          <p:cNvPr id="543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33600" y="1752600"/>
            <a:ext cx="4572000" cy="304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ecture 1 - What is Nanoscience">
  <a:themeElements>
    <a:clrScheme name="Custom 55">
      <a:dk1>
        <a:srgbClr val="003366"/>
      </a:dk1>
      <a:lt1>
        <a:srgbClr val="666666"/>
      </a:lt1>
      <a:dk2>
        <a:srgbClr val="A7A7A7"/>
      </a:dk2>
      <a:lt2>
        <a:srgbClr val="535353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20FFFF"/>
      </a:hlink>
      <a:folHlink>
        <a:srgbClr val="FF00FF"/>
      </a:folHlink>
    </a:clrScheme>
    <a:fontScheme name="Lecture 1 - What is Nanoscien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Lecture 1 - What is Nanoscie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2100"/>
          </a:spcBef>
          <a:spcAft>
            <a:spcPts val="0"/>
          </a:spcAft>
          <a:buClrTx/>
          <a:buSzTx/>
          <a:buFontTx/>
          <a:buNone/>
          <a:tabLst/>
          <a:defRPr kumimoji="0" sz="36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2100"/>
          </a:spcBef>
          <a:spcAft>
            <a:spcPts val="0"/>
          </a:spcAft>
          <a:buClrTx/>
          <a:buSzTx/>
          <a:buFontTx/>
          <a:buNone/>
          <a:tabLst/>
          <a:defRPr kumimoji="0" sz="36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ecture 1 - What is Nanoscience">
  <a:themeElements>
    <a:clrScheme name="Lecture 1 - What is Nanoscien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00FF"/>
      </a:hlink>
      <a:folHlink>
        <a:srgbClr val="FF00FF"/>
      </a:folHlink>
    </a:clrScheme>
    <a:fontScheme name="Lecture 1 - What is Nanoscien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Lecture 1 - What is Nanoscie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2100"/>
          </a:spcBef>
          <a:spcAft>
            <a:spcPts val="0"/>
          </a:spcAft>
          <a:buClrTx/>
          <a:buSzTx/>
          <a:buFontTx/>
          <a:buNone/>
          <a:tabLst/>
          <a:defRPr kumimoji="0" sz="36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2100"/>
          </a:spcBef>
          <a:spcAft>
            <a:spcPts val="0"/>
          </a:spcAft>
          <a:buClrTx/>
          <a:buSzTx/>
          <a:buFontTx/>
          <a:buNone/>
          <a:tabLst/>
          <a:defRPr kumimoji="0" sz="36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4300</Words>
  <Application>Microsoft Macintosh PowerPoint</Application>
  <PresentationFormat>On-screen Show (4:3)</PresentationFormat>
  <Paragraphs>673</Paragraphs>
  <Slides>48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Lecture 1 - What is Nanoscience</vt:lpstr>
      <vt:lpstr>The Bleeding Edge – Part I:   Emerging Applications of Nanomechanics</vt:lpstr>
      <vt:lpstr>1) Walking on the walls:  Exploiting nano surface effects</vt:lpstr>
      <vt:lpstr>How MIGHT insects be walking on walls?</vt:lpstr>
      <vt:lpstr>Better possibility might be a nanoscale surface effect</vt:lpstr>
      <vt:lpstr>But VDW attraction occurs only over VERY short distances</vt:lpstr>
      <vt:lpstr>And/Or insects might exploit “surface tension”</vt:lpstr>
      <vt:lpstr>To attract such water droplets to surfaces, we'll need:</vt:lpstr>
      <vt:lpstr>So we’d guess that insects must have sweaty little polarized feet</vt:lpstr>
      <vt:lpstr>And applying this new found knowledge:</vt:lpstr>
      <vt:lpstr>NASA's planned use for Son of Stickybot:</vt:lpstr>
      <vt:lpstr>We can also turn our knowledge around to get  SUPER HYDROPHOBIC SURFACES</vt:lpstr>
      <vt:lpstr>Or as shown in this computer animation of  “The Lotus Effect”</vt:lpstr>
      <vt:lpstr>But does reality work as well?</vt:lpstr>
      <vt:lpstr>OK it's fun to watch, but is it useful?</vt:lpstr>
      <vt:lpstr>Also, why then bother with plumbing?</vt:lpstr>
      <vt:lpstr>Actual operation of micro “lab on a chip” components</vt:lpstr>
      <vt:lpstr>Or, how about a deterrent to "guys behaving badly" (in Hamburg Germany):</vt:lpstr>
      <vt:lpstr>2) DNA Erector Sets:  The key to non-biological self-assembly?</vt:lpstr>
      <vt:lpstr>What if one strand is coded to complement parts of two others?</vt:lpstr>
      <vt:lpstr>And it is just about that simple:</vt:lpstr>
      <vt:lpstr>As confirmed by high resolution electron microscopy:</vt:lpstr>
      <vt:lpstr>Ned Seeman has taken it into 3D:</vt:lpstr>
      <vt:lpstr>Why as an electrical engineer does this excite me?</vt:lpstr>
      <vt:lpstr>Or in 3D:</vt:lpstr>
      <vt:lpstr>But is this just another artwork fantasy?</vt:lpstr>
      <vt:lpstr>An alternate approach based on DNA rafts:</vt:lpstr>
      <vt:lpstr>Or in 3D, taking DNA spiral into account:</vt:lpstr>
      <vt:lpstr>The dirty little details</vt:lpstr>
      <vt:lpstr>The dirty little details (cont'd)</vt:lpstr>
      <vt:lpstr>The dirty little details (cont'd)</vt:lpstr>
      <vt:lpstr>Oh, but I forgot something major:</vt:lpstr>
      <vt:lpstr>Sounds like design might require one heck of a computer program</vt:lpstr>
      <vt:lpstr>Here's the proof:  He also makes these things:</vt:lpstr>
      <vt:lpstr>And flat DNA rafts can also be folded into 3D shapes:</vt:lpstr>
      <vt:lpstr>The design programming sounds REALLY complex</vt:lpstr>
      <vt:lpstr>There is a somewhat related effort to use DNA to "compute"</vt:lpstr>
      <vt:lpstr>Computers can't cope with humongous number of possible routes!</vt:lpstr>
      <vt:lpstr>Now synthesize connectors for EVERY possible connection</vt:lpstr>
      <vt:lpstr>3) The Beanstalk:  A real stairway to the heavens?</vt:lpstr>
      <vt:lpstr>This is a Beanstalk:</vt:lpstr>
      <vt:lpstr>It’s actually an old idea . . . But with a BIG problem</vt:lpstr>
      <vt:lpstr>Analysis by U. Washington Physics Prof. John G. Cramer: </vt:lpstr>
      <vt:lpstr>My thoughts about ways of linking carbon nanotubes</vt:lpstr>
      <vt:lpstr>Direct carbon to carbon nanotube binding:</vt:lpstr>
      <vt:lpstr>Diamond bonding inserted into graphene sheet:</vt:lpstr>
      <vt:lpstr>Possible result:</vt:lpstr>
      <vt:lpstr>Conclusions</vt:lpstr>
      <vt:lpstr>Credits / 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Bleeding Edge – Part I:   Emerging Applications of Nanomechanics</dc:title>
  <cp:lastModifiedBy>John Bean</cp:lastModifiedBy>
  <cp:revision>1</cp:revision>
  <dcterms:created xsi:type="dcterms:W3CDTF">2019-03-05T15:10:55Z</dcterms:created>
  <dcterms:modified xsi:type="dcterms:W3CDTF">2019-03-05T15:12:24Z</dcterms:modified>
</cp:coreProperties>
</file>